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3">
  <p:sldMasterIdLst>
    <p:sldMasterId id="2147483733" r:id="rId1"/>
  </p:sldMasterIdLst>
  <p:notesMasterIdLst>
    <p:notesMasterId r:id="rId32"/>
  </p:notesMasterIdLst>
  <p:handoutMasterIdLst>
    <p:handoutMasterId r:id="rId33"/>
  </p:handoutMasterIdLst>
  <p:sldIdLst>
    <p:sldId id="287" r:id="rId2"/>
    <p:sldId id="342" r:id="rId3"/>
    <p:sldId id="372" r:id="rId4"/>
    <p:sldId id="317" r:id="rId5"/>
    <p:sldId id="369" r:id="rId6"/>
    <p:sldId id="370" r:id="rId7"/>
    <p:sldId id="345" r:id="rId8"/>
    <p:sldId id="344" r:id="rId9"/>
    <p:sldId id="346" r:id="rId10"/>
    <p:sldId id="347" r:id="rId11"/>
    <p:sldId id="348" r:id="rId12"/>
    <p:sldId id="319" r:id="rId13"/>
    <p:sldId id="349" r:id="rId14"/>
    <p:sldId id="351" r:id="rId15"/>
    <p:sldId id="350" r:id="rId16"/>
    <p:sldId id="320" r:id="rId17"/>
    <p:sldId id="363" r:id="rId18"/>
    <p:sldId id="321" r:id="rId19"/>
    <p:sldId id="354" r:id="rId20"/>
    <p:sldId id="364" r:id="rId21"/>
    <p:sldId id="355" r:id="rId22"/>
    <p:sldId id="356" r:id="rId23"/>
    <p:sldId id="357" r:id="rId24"/>
    <p:sldId id="367" r:id="rId25"/>
    <p:sldId id="358" r:id="rId26"/>
    <p:sldId id="365" r:id="rId27"/>
    <p:sldId id="360" r:id="rId28"/>
    <p:sldId id="366" r:id="rId29"/>
    <p:sldId id="362" r:id="rId30"/>
    <p:sldId id="316" r:id="rId31"/>
  </p:sldIdLst>
  <p:sldSz cx="9144000" cy="6858000" type="screen4x3"/>
  <p:notesSz cx="6669088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993366"/>
    <a:srgbClr val="99FF99"/>
    <a:srgbClr val="990000"/>
    <a:srgbClr val="33CC33"/>
    <a:srgbClr val="CC33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806" autoAdjust="0"/>
    <p:restoredTop sz="94660"/>
  </p:normalViewPr>
  <p:slideViewPr>
    <p:cSldViewPr>
      <p:cViewPr>
        <p:scale>
          <a:sx n="100" d="100"/>
          <a:sy n="100" d="100"/>
        </p:scale>
        <p:origin x="-259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8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8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hape val="box"/>
        <c:axId val="33303168"/>
        <c:axId val="33333632"/>
        <c:axId val="33310016"/>
      </c:bar3DChart>
      <c:catAx>
        <c:axId val="33303168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33333632"/>
        <c:crosses val="autoZero"/>
        <c:auto val="1"/>
        <c:lblAlgn val="ctr"/>
        <c:lblOffset val="100"/>
      </c:catAx>
      <c:valAx>
        <c:axId val="333336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03168"/>
        <c:crosses val="autoZero"/>
        <c:crossBetween val="between"/>
      </c:valAx>
      <c:serAx>
        <c:axId val="333100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3363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1.7558176147908982E-2"/>
                  <c:y val="0.1693109842834079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2015 год      2016 год        2017год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8.7790880739544858E-3"/>
                  <c:y val="0.1777765334975784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2015 год      2016 год        2017год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4.2619490506323032E-3"/>
                  <c:y val="0.18809917090944026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2015 год      2016 год        2017год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axId val="95200000"/>
        <c:axId val="95201536"/>
      </c:barChart>
      <c:catAx>
        <c:axId val="952000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95201536"/>
        <c:crosses val="autoZero"/>
        <c:auto val="1"/>
        <c:lblAlgn val="ctr"/>
        <c:lblOffset val="100"/>
      </c:catAx>
      <c:valAx>
        <c:axId val="95201536"/>
        <c:scaling>
          <c:orientation val="minMax"/>
        </c:scaling>
        <c:axPos val="l"/>
        <c:majorGridlines/>
        <c:numFmt formatCode="0%" sourceLinked="1"/>
        <c:tickLblPos val="nextTo"/>
        <c:crossAx val="95200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1.097393301009382E-2"/>
                  <c:y val="0.27748490908417595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5,6 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тыс.руб.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2015 год           2016 год           2017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4.277565360652851E-3"/>
                  <c:y val="0.28359811872754881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6,0 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тыс.руб.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2015 год           2016 год           2017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2.0267748369417467E-3"/>
                  <c:y val="0.3280422545643077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6,5 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2015 год           2016 год           2017 год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6.5</c:v>
                </c:pt>
              </c:numCache>
            </c:numRef>
          </c:val>
        </c:ser>
        <c:axId val="97580544"/>
        <c:axId val="97582080"/>
      </c:barChart>
      <c:catAx>
        <c:axId val="97580544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97582080"/>
        <c:crosses val="autoZero"/>
        <c:auto val="1"/>
        <c:lblAlgn val="ctr"/>
        <c:lblOffset val="100"/>
      </c:catAx>
      <c:valAx>
        <c:axId val="97582080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97580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89856635996287"/>
          <c:y val="2.6143607867290936E-2"/>
          <c:w val="0.31205815720396185"/>
          <c:h val="0.94820271959395463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18,3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8,6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3"/>
              <c:layout>
                <c:manualLayout>
                  <c:x val="1.1577577059258964E-2"/>
                  <c:y val="-5.7515937308040034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1,7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 –  80 909,1 тыс.руб. </c:v>
                </c:pt>
                <c:pt idx="1">
                  <c:v>социальная политика  –  14 908,9 тыс. руб. </c:v>
                </c:pt>
                <c:pt idx="2">
                  <c:v>образование – 9 088,1 тыс.руб.</c:v>
                </c:pt>
                <c:pt idx="3">
                  <c:v>культура – 2 300,0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0.60099999999999998</c:v>
                </c:pt>
                <c:pt idx="1">
                  <c:v>0.111</c:v>
                </c:pt>
                <c:pt idx="2">
                  <c:v>6.8000000000000005E-2</c:v>
                </c:pt>
                <c:pt idx="3">
                  <c:v>1.7000000000000001E-2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ayout>
        <c:manualLayout>
          <c:xMode val="edge"/>
          <c:yMode val="edge"/>
          <c:x val="0.58599483033184552"/>
          <c:y val="0.23605454668219092"/>
          <c:w val="0.32923646856030164"/>
          <c:h val="0.62987732678110031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B5193-1152-4A2B-9B78-A71E08E74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52FE3-D4CD-432B-8FDC-7546C2E6F0C5}">
      <dgm:prSet phldrT="[Текст]" custT="1"/>
      <dgm:spPr>
        <a:solidFill>
          <a:srgbClr val="FF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первоочередных мероприятий по обеспечению устойчивого развития экономики и социальной стабильности Санкт-Петербурга в 2015 году и на 2016-2017 годы (утв. распоряжением  Губернатора Санкт-Петербурга Полтавченко Г.С. от 12.02.2015 № 10-рп с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от 30.06.2016 № 46-рп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9F45D-3569-496B-BEF3-D416825BD65A}" type="parTrans" cxnId="{189A7BCD-8569-4445-B550-59AAAD50D658}">
      <dgm:prSet/>
      <dgm:spPr/>
      <dgm:t>
        <a:bodyPr/>
        <a:lstStyle/>
        <a:p>
          <a:endParaRPr lang="ru-RU"/>
        </a:p>
      </dgm:t>
    </dgm:pt>
    <dgm:pt modelId="{86C4C317-8991-46F9-AC62-BCE95F79DF6C}" type="sibTrans" cxnId="{189A7BCD-8569-4445-B550-59AAAD50D658}">
      <dgm:prSet/>
      <dgm:spPr/>
      <dgm:t>
        <a:bodyPr/>
        <a:lstStyle/>
        <a:p>
          <a:endParaRPr lang="ru-RU"/>
        </a:p>
      </dgm:t>
    </dgm:pt>
    <dgm:pt modelId="{1E1FE2DE-A606-49BD-9F98-CFF06BFD6792}">
      <dgm:prSet phldrT="[Текст]" custT="1"/>
      <dgm:spPr>
        <a:solidFill>
          <a:srgbClr val="99FF99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бюджете Санкт-Петербурга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годов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3793FB-9CC1-4BF5-B198-F6C62D54E858}" type="parTrans" cxnId="{9A5F9F59-28F1-412D-BBE1-E26A6FD0D596}">
      <dgm:prSet/>
      <dgm:spPr/>
      <dgm:t>
        <a:bodyPr/>
        <a:lstStyle/>
        <a:p>
          <a:endParaRPr lang="ru-RU"/>
        </a:p>
      </dgm:t>
    </dgm:pt>
    <dgm:pt modelId="{64228657-FBAD-4334-B9F9-A98D9CD835F1}" type="sibTrans" cxnId="{9A5F9F59-28F1-412D-BBE1-E26A6FD0D596}">
      <dgm:prSet/>
      <dgm:spPr/>
      <dgm:t>
        <a:bodyPr/>
        <a:lstStyle/>
        <a:p>
          <a:endParaRPr lang="ru-RU"/>
        </a:p>
      </dgm:t>
    </dgm:pt>
    <dgm:pt modelId="{BBA45E71-6CA3-41F4-AB86-F83A79F34C33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Письмо Комитета финансов Санкт-Петербурга от 28.09.2015 г. «О направлении информации для составления проектов местных бюджетов на 2017-2019 годы</a:t>
          </a:r>
          <a:endParaRPr lang="ru-RU" sz="14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EC41EB-DBF9-493D-9D9B-770A441761F3}" type="parTrans" cxnId="{689DE7DE-BC13-41C9-ADBC-5991887B9020}">
      <dgm:prSet/>
      <dgm:spPr/>
      <dgm:t>
        <a:bodyPr/>
        <a:lstStyle/>
        <a:p>
          <a:endParaRPr lang="ru-RU"/>
        </a:p>
      </dgm:t>
    </dgm:pt>
    <dgm:pt modelId="{EE11DB24-C494-4BCB-B9B9-95EF5A5547B1}" type="sibTrans" cxnId="{689DE7DE-BC13-41C9-ADBC-5991887B9020}">
      <dgm:prSet custT="1"/>
      <dgm:spPr/>
      <dgm:t>
        <a:bodyPr/>
        <a:lstStyle/>
        <a:p>
          <a:endParaRPr lang="ru-RU" sz="2800"/>
        </a:p>
      </dgm:t>
    </dgm:pt>
    <dgm:pt modelId="{1A70DC01-17D8-4CC5-8A7C-8765876DB306}">
      <dgm:prSet phldrT="[Текст]" custT="1"/>
      <dgm:spPr>
        <a:solidFill>
          <a:srgbClr val="CCFFCC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Послание Президента Российской Федерации Федеральному Собранию Российской Федерации от 3 декабря 2015 года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60BDE-ADEE-4C93-A5E1-18BA2049E909}" type="parTrans" cxnId="{96299342-7CB9-4E3C-81AA-76FECF3FC113}">
      <dgm:prSet/>
      <dgm:spPr/>
      <dgm:t>
        <a:bodyPr/>
        <a:lstStyle/>
        <a:p>
          <a:endParaRPr lang="ru-RU"/>
        </a:p>
      </dgm:t>
    </dgm:pt>
    <dgm:pt modelId="{E6117621-BF40-4518-B1D9-39565540E1EA}" type="sibTrans" cxnId="{96299342-7CB9-4E3C-81AA-76FECF3FC113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6DA5B4CE-8C03-444D-916B-DDA09C75296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Российской Федерации и налоговой политики на 2017 год и на плановый период 2018 и 2019 годов</a:t>
          </a:r>
          <a:endParaRPr lang="ru-RU" sz="1400" baseline="0" dirty="0">
            <a:solidFill>
              <a:schemeClr val="tx1"/>
            </a:solidFill>
          </a:endParaRPr>
        </a:p>
      </dgm:t>
    </dgm:pt>
    <dgm:pt modelId="{5EE72788-0581-44EC-BA43-679666D07A0E}" type="parTrans" cxnId="{D62B5FD4-E8CE-404C-8C44-C29AD1BD362F}">
      <dgm:prSet/>
      <dgm:spPr/>
      <dgm:t>
        <a:bodyPr/>
        <a:lstStyle/>
        <a:p>
          <a:endParaRPr lang="ru-RU"/>
        </a:p>
      </dgm:t>
    </dgm:pt>
    <dgm:pt modelId="{24FCD99E-5DC0-4294-A644-EDFD538B888D}" type="sibTrans" cxnId="{D62B5FD4-E8CE-404C-8C44-C29AD1BD362F}">
      <dgm:prSet/>
      <dgm:spPr>
        <a:noFill/>
      </dgm:spPr>
      <dgm:t>
        <a:bodyPr/>
        <a:lstStyle/>
        <a:p>
          <a:endParaRPr lang="ru-RU"/>
        </a:p>
      </dgm:t>
    </dgm:pt>
    <dgm:pt modelId="{0BCC8A6F-A067-4E3E-BCA0-3DB3B5A36991}">
      <dgm:prSet custT="1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Санкт-Петербурга на 2017 год и плановый период 2018 и 2019 годов</a:t>
          </a:r>
          <a:endParaRPr lang="ru-RU" sz="14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45AF6E-32A1-40E0-8158-64AA62450958}" type="parTrans" cxnId="{1CF8AC00-5647-4D47-8D4F-A619D315B0E9}">
      <dgm:prSet/>
      <dgm:spPr/>
      <dgm:t>
        <a:bodyPr/>
        <a:lstStyle/>
        <a:p>
          <a:endParaRPr lang="ru-RU"/>
        </a:p>
      </dgm:t>
    </dgm:pt>
    <dgm:pt modelId="{A116313B-6898-4B85-8671-752AD1AA8796}" type="sibTrans" cxnId="{1CF8AC00-5647-4D47-8D4F-A619D315B0E9}">
      <dgm:prSet/>
      <dgm:spPr>
        <a:noFill/>
      </dgm:spPr>
      <dgm:t>
        <a:bodyPr/>
        <a:lstStyle/>
        <a:p>
          <a:endParaRPr lang="ru-RU" dirty="0"/>
        </a:p>
      </dgm:t>
    </dgm:pt>
    <dgm:pt modelId="{9B9F196E-3D20-4ED9-B3E0-DA0D246448A9}" type="pres">
      <dgm:prSet presAssocID="{714B5193-1152-4A2B-9B78-A71E08E74352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58025-20E9-44AC-B9BE-0AF68C8A98BF}" type="pres">
      <dgm:prSet presAssocID="{44252FE3-D4CD-432B-8FDC-7546C2E6F0C5}" presName="node" presStyleLbl="node1" presStyleIdx="0" presStyleCnt="6" custScaleX="318456" custScaleY="247751" custRadScaleRad="20081" custRadScaleInc="491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7D2-77B3-4998-9FB1-A3B1F5483EE5}" type="pres">
      <dgm:prSet presAssocID="{86C4C317-8991-46F9-AC62-BCE95F79DF6C}" presName="sibTrans" presStyleLbl="sibTrans2D1" presStyleIdx="0" presStyleCnt="6" custAng="14425811" custFlipHor="0" custScaleX="901757" custScaleY="132569" custLinFactX="1900000" custLinFactY="-200000" custLinFactNeighborX="1977791" custLinFactNeighborY="-290919"/>
      <dgm:spPr/>
      <dgm:t>
        <a:bodyPr/>
        <a:lstStyle/>
        <a:p>
          <a:endParaRPr lang="ru-RU"/>
        </a:p>
      </dgm:t>
    </dgm:pt>
    <dgm:pt modelId="{7AB0DCB1-4FA1-4C60-AC44-25BF7DE9FAE9}" type="pres">
      <dgm:prSet presAssocID="{86C4C317-8991-46F9-AC62-BCE95F79DF6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5C19D11-14AF-4F18-82C1-5B871DE118DD}" type="pres">
      <dgm:prSet presAssocID="{1E1FE2DE-A606-49BD-9F98-CFF06BFD6792}" presName="node" presStyleLbl="node1" presStyleIdx="1" presStyleCnt="6" custScaleX="167916" custScaleY="145895" custRadScaleRad="138027" custRadScaleInc="-1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711E-552C-400C-B044-8353FF6EB02D}" type="pres">
      <dgm:prSet presAssocID="{64228657-FBAD-4334-B9F9-A98D9CD835F1}" presName="sibTrans" presStyleLbl="sibTrans2D1" presStyleIdx="1" presStyleCnt="6" custAng="12633330" custFlipVert="1" custFlipHor="0" custScaleX="24021" custScaleY="121999" custLinFactX="100000" custLinFactY="-200000" custLinFactNeighborX="108966" custLinFactNeighborY="-279928"/>
      <dgm:spPr/>
      <dgm:t>
        <a:bodyPr/>
        <a:lstStyle/>
        <a:p>
          <a:endParaRPr lang="ru-RU"/>
        </a:p>
      </dgm:t>
    </dgm:pt>
    <dgm:pt modelId="{80F622F9-F238-4CC9-B5C9-E7A00FF5B52E}" type="pres">
      <dgm:prSet presAssocID="{64228657-FBAD-4334-B9F9-A98D9CD835F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C86F6A9-3408-45E0-B5F0-3AF5C0686414}" type="pres">
      <dgm:prSet presAssocID="{BBA45E71-6CA3-41F4-AB86-F83A79F34C33}" presName="node" presStyleLbl="node1" presStyleIdx="2" presStyleCnt="6" custScaleX="160013" custScaleY="215917" custRadScaleRad="133222" custRadScaleInc="-468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D0F7-1962-417F-8CD6-266DBACE5BC9}" type="pres">
      <dgm:prSet presAssocID="{EE11DB24-C494-4BCB-B9B9-95EF5A5547B1}" presName="sibTrans" presStyleLbl="sibTrans2D1" presStyleIdx="2" presStyleCnt="6" custAng="2935746" custFlipHor="1" custScaleX="253294" custScaleY="125080" custLinFactX="-2100000" custLinFactY="-200000" custLinFactNeighborX="-2112553" custLinFactNeighborY="-206953"/>
      <dgm:spPr/>
      <dgm:t>
        <a:bodyPr/>
        <a:lstStyle/>
        <a:p>
          <a:endParaRPr lang="ru-RU"/>
        </a:p>
      </dgm:t>
    </dgm:pt>
    <dgm:pt modelId="{D5DF00D9-B910-493A-A0C0-E7AA3CB766EC}" type="pres">
      <dgm:prSet presAssocID="{EE11DB24-C494-4BCB-B9B9-95EF5A5547B1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D2BF836-C15E-44FF-B725-72DED66E6FDF}" type="pres">
      <dgm:prSet presAssocID="{1A70DC01-17D8-4CC5-8A7C-8765876DB306}" presName="node" presStyleLbl="node1" presStyleIdx="3" presStyleCnt="6" custScaleX="200132" custScaleY="157228" custRadScaleRad="140426" custRadScaleInc="-427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3F74-318A-4E57-BE26-F53129BB2CD5}" type="pres">
      <dgm:prSet presAssocID="{E6117621-BF40-4518-B1D9-39565540E1EA}" presName="sibTrans" presStyleLbl="sibTrans2D1" presStyleIdx="3" presStyleCnt="6" custFlipVert="1" custFlipHor="1" custScaleX="115610" custScaleY="52469" custLinFactX="500000" custLinFactY="-79822" custLinFactNeighborX="586135" custLinFactNeighborY="-100000"/>
      <dgm:spPr/>
      <dgm:t>
        <a:bodyPr/>
        <a:lstStyle/>
        <a:p>
          <a:endParaRPr lang="ru-RU"/>
        </a:p>
      </dgm:t>
    </dgm:pt>
    <dgm:pt modelId="{AF4F9060-D193-4553-B28E-B840B3D9A70F}" type="pres">
      <dgm:prSet presAssocID="{E6117621-BF40-4518-B1D9-39565540E1E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C5EF1A5-343F-411B-9539-2FF839C45B40}" type="pres">
      <dgm:prSet presAssocID="{6DA5B4CE-8C03-444D-916B-DDA09C75296E}" presName="node" presStyleLbl="node1" presStyleIdx="4" presStyleCnt="6" custScaleX="217404" custScaleY="144413" custRadScaleRad="83749" custRadScaleInc="-41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4338C-3384-4B67-9B63-BA7F2A62742F}" type="pres">
      <dgm:prSet presAssocID="{24FCD99E-5DC0-4294-A644-EDFD538B888D}" presName="sibTrans" presStyleLbl="sibTrans2D1" presStyleIdx="4" presStyleCnt="6" custLinFactX="368031" custLinFactY="100000" custLinFactNeighborX="400000" custLinFactNeighborY="196794"/>
      <dgm:spPr/>
      <dgm:t>
        <a:bodyPr/>
        <a:lstStyle/>
        <a:p>
          <a:endParaRPr lang="ru-RU"/>
        </a:p>
      </dgm:t>
    </dgm:pt>
    <dgm:pt modelId="{EA7197CC-B250-4FA0-89AB-991B532BA0F4}" type="pres">
      <dgm:prSet presAssocID="{24FCD99E-5DC0-4294-A644-EDFD538B888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1FC7B86-6DBE-4420-BC0B-A6DE393DFDAD}" type="pres">
      <dgm:prSet presAssocID="{0BCC8A6F-A067-4E3E-BCA0-3DB3B5A36991}" presName="node" presStyleLbl="node1" presStyleIdx="5" presStyleCnt="6" custScaleX="183764" custScaleY="144291" custRadScaleRad="130085" custRadScaleInc="-54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D91EC-C3E2-46A5-8197-C1EA78C3274B}" type="pres">
      <dgm:prSet presAssocID="{A116313B-6898-4B85-8671-752AD1AA8796}" presName="sibTrans" presStyleLbl="sibTrans2D1" presStyleIdx="5" presStyleCnt="6" custAng="17680431" custScaleX="100350" custScaleY="121281" custLinFactX="493924" custLinFactY="-334955" custLinFactNeighborX="500000" custLinFactNeighborY="-400000"/>
      <dgm:spPr/>
      <dgm:t>
        <a:bodyPr/>
        <a:lstStyle/>
        <a:p>
          <a:endParaRPr lang="ru-RU"/>
        </a:p>
      </dgm:t>
    </dgm:pt>
    <dgm:pt modelId="{D8AF827B-39D7-40D4-95E0-C00D3906301C}" type="pres">
      <dgm:prSet presAssocID="{A116313B-6898-4B85-8671-752AD1AA879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96299342-7CB9-4E3C-81AA-76FECF3FC113}" srcId="{714B5193-1152-4A2B-9B78-A71E08E74352}" destId="{1A70DC01-17D8-4CC5-8A7C-8765876DB306}" srcOrd="3" destOrd="0" parTransId="{F3D60BDE-ADEE-4C93-A5E1-18BA2049E909}" sibTransId="{E6117621-BF40-4518-B1D9-39565540E1EA}"/>
    <dgm:cxn modelId="{D204FC4B-AF37-497D-8F33-0D31CEC234B8}" type="presOf" srcId="{64228657-FBAD-4334-B9F9-A98D9CD835F1}" destId="{80F622F9-F238-4CC9-B5C9-E7A00FF5B52E}" srcOrd="1" destOrd="0" presId="urn:microsoft.com/office/officeart/2005/8/layout/cycle2"/>
    <dgm:cxn modelId="{9F7FD03E-E775-4920-8B38-8A18E7E28D51}" type="presOf" srcId="{A116313B-6898-4B85-8671-752AD1AA8796}" destId="{D8AF827B-39D7-40D4-95E0-C00D3906301C}" srcOrd="1" destOrd="0" presId="urn:microsoft.com/office/officeart/2005/8/layout/cycle2"/>
    <dgm:cxn modelId="{94733D26-E640-41D4-9329-8BAE6AC29F9E}" type="presOf" srcId="{24FCD99E-5DC0-4294-A644-EDFD538B888D}" destId="{C034338C-3384-4B67-9B63-BA7F2A62742F}" srcOrd="0" destOrd="0" presId="urn:microsoft.com/office/officeart/2005/8/layout/cycle2"/>
    <dgm:cxn modelId="{1307A67E-6829-43C7-837B-476126AC6A78}" type="presOf" srcId="{86C4C317-8991-46F9-AC62-BCE95F79DF6C}" destId="{4241E7D2-77B3-4998-9FB1-A3B1F5483EE5}" srcOrd="0" destOrd="0" presId="urn:microsoft.com/office/officeart/2005/8/layout/cycle2"/>
    <dgm:cxn modelId="{DC0DBB00-9FEE-4C4B-8068-EF31E5AA31CE}" type="presOf" srcId="{E6117621-BF40-4518-B1D9-39565540E1EA}" destId="{AF4F9060-D193-4553-B28E-B840B3D9A70F}" srcOrd="1" destOrd="0" presId="urn:microsoft.com/office/officeart/2005/8/layout/cycle2"/>
    <dgm:cxn modelId="{D8C00F50-2050-4FBE-81BF-B56ECE2A869C}" type="presOf" srcId="{86C4C317-8991-46F9-AC62-BCE95F79DF6C}" destId="{7AB0DCB1-4FA1-4C60-AC44-25BF7DE9FAE9}" srcOrd="1" destOrd="0" presId="urn:microsoft.com/office/officeart/2005/8/layout/cycle2"/>
    <dgm:cxn modelId="{689DE7DE-BC13-41C9-ADBC-5991887B9020}" srcId="{714B5193-1152-4A2B-9B78-A71E08E74352}" destId="{BBA45E71-6CA3-41F4-AB86-F83A79F34C33}" srcOrd="2" destOrd="0" parTransId="{9FEC41EB-DBF9-493D-9D9B-770A441761F3}" sibTransId="{EE11DB24-C494-4BCB-B9B9-95EF5A5547B1}"/>
    <dgm:cxn modelId="{C4FCABE1-81C8-4CD4-B877-AEAFABE8162C}" type="presOf" srcId="{EE11DB24-C494-4BCB-B9B9-95EF5A5547B1}" destId="{D5DF00D9-B910-493A-A0C0-E7AA3CB766EC}" srcOrd="1" destOrd="0" presId="urn:microsoft.com/office/officeart/2005/8/layout/cycle2"/>
    <dgm:cxn modelId="{5E9386E1-4CD1-4C0E-A265-3CDB1457FE51}" type="presOf" srcId="{E6117621-BF40-4518-B1D9-39565540E1EA}" destId="{EBE23F74-318A-4E57-BE26-F53129BB2CD5}" srcOrd="0" destOrd="0" presId="urn:microsoft.com/office/officeart/2005/8/layout/cycle2"/>
    <dgm:cxn modelId="{3AF78A96-9A3C-435E-BA80-6D762A86B4CC}" type="presOf" srcId="{1A70DC01-17D8-4CC5-8A7C-8765876DB306}" destId="{0D2BF836-C15E-44FF-B725-72DED66E6FDF}" srcOrd="0" destOrd="0" presId="urn:microsoft.com/office/officeart/2005/8/layout/cycle2"/>
    <dgm:cxn modelId="{4BB1805B-9E74-45A0-885C-C90E84EF1323}" type="presOf" srcId="{BBA45E71-6CA3-41F4-AB86-F83A79F34C33}" destId="{CC86F6A9-3408-45E0-B5F0-3AF5C0686414}" srcOrd="0" destOrd="0" presId="urn:microsoft.com/office/officeart/2005/8/layout/cycle2"/>
    <dgm:cxn modelId="{88BC8A30-1ADE-4EF4-86C6-233EC23CBBE1}" type="presOf" srcId="{EE11DB24-C494-4BCB-B9B9-95EF5A5547B1}" destId="{DAF4D0F7-1962-417F-8CD6-266DBACE5BC9}" srcOrd="0" destOrd="0" presId="urn:microsoft.com/office/officeart/2005/8/layout/cycle2"/>
    <dgm:cxn modelId="{037E20FD-FDBE-457D-A928-EB0263771E01}" type="presOf" srcId="{1E1FE2DE-A606-49BD-9F98-CFF06BFD6792}" destId="{65C19D11-14AF-4F18-82C1-5B871DE118DD}" srcOrd="0" destOrd="0" presId="urn:microsoft.com/office/officeart/2005/8/layout/cycle2"/>
    <dgm:cxn modelId="{35E5E41D-8767-4BB8-803C-D6A2E1D246DB}" type="presOf" srcId="{6DA5B4CE-8C03-444D-916B-DDA09C75296E}" destId="{DC5EF1A5-343F-411B-9539-2FF839C45B40}" srcOrd="0" destOrd="0" presId="urn:microsoft.com/office/officeart/2005/8/layout/cycle2"/>
    <dgm:cxn modelId="{897173B5-C589-42BE-85BB-8109D2525852}" type="presOf" srcId="{A116313B-6898-4B85-8671-752AD1AA8796}" destId="{D9ED91EC-C3E2-46A5-8197-C1EA78C3274B}" srcOrd="0" destOrd="0" presId="urn:microsoft.com/office/officeart/2005/8/layout/cycle2"/>
    <dgm:cxn modelId="{3B692071-BC09-4FA6-95A3-26B9719C0BAD}" type="presOf" srcId="{714B5193-1152-4A2B-9B78-A71E08E74352}" destId="{9B9F196E-3D20-4ED9-B3E0-DA0D246448A9}" srcOrd="0" destOrd="0" presId="urn:microsoft.com/office/officeart/2005/8/layout/cycle2"/>
    <dgm:cxn modelId="{D62B5FD4-E8CE-404C-8C44-C29AD1BD362F}" srcId="{714B5193-1152-4A2B-9B78-A71E08E74352}" destId="{6DA5B4CE-8C03-444D-916B-DDA09C75296E}" srcOrd="4" destOrd="0" parTransId="{5EE72788-0581-44EC-BA43-679666D07A0E}" sibTransId="{24FCD99E-5DC0-4294-A644-EDFD538B888D}"/>
    <dgm:cxn modelId="{1CF8AC00-5647-4D47-8D4F-A619D315B0E9}" srcId="{714B5193-1152-4A2B-9B78-A71E08E74352}" destId="{0BCC8A6F-A067-4E3E-BCA0-3DB3B5A36991}" srcOrd="5" destOrd="0" parTransId="{6945AF6E-32A1-40E0-8158-64AA62450958}" sibTransId="{A116313B-6898-4B85-8671-752AD1AA8796}"/>
    <dgm:cxn modelId="{9A5F9F59-28F1-412D-BBE1-E26A6FD0D596}" srcId="{714B5193-1152-4A2B-9B78-A71E08E74352}" destId="{1E1FE2DE-A606-49BD-9F98-CFF06BFD6792}" srcOrd="1" destOrd="0" parTransId="{133793FB-9CC1-4BF5-B198-F6C62D54E858}" sibTransId="{64228657-FBAD-4334-B9F9-A98D9CD835F1}"/>
    <dgm:cxn modelId="{24EC371E-027C-4437-BB65-B7A60627C4B2}" type="presOf" srcId="{44252FE3-D4CD-432B-8FDC-7546C2E6F0C5}" destId="{20A58025-20E9-44AC-B9BE-0AF68C8A98BF}" srcOrd="0" destOrd="0" presId="urn:microsoft.com/office/officeart/2005/8/layout/cycle2"/>
    <dgm:cxn modelId="{7712B324-6046-437F-9D02-D103D80C472A}" type="presOf" srcId="{24FCD99E-5DC0-4294-A644-EDFD538B888D}" destId="{EA7197CC-B250-4FA0-89AB-991B532BA0F4}" srcOrd="1" destOrd="0" presId="urn:microsoft.com/office/officeart/2005/8/layout/cycle2"/>
    <dgm:cxn modelId="{B846A92F-460C-4DD7-BC27-E64E1AEA02C0}" type="presOf" srcId="{0BCC8A6F-A067-4E3E-BCA0-3DB3B5A36991}" destId="{D1FC7B86-6DBE-4420-BC0B-A6DE393DFDAD}" srcOrd="0" destOrd="0" presId="urn:microsoft.com/office/officeart/2005/8/layout/cycle2"/>
    <dgm:cxn modelId="{6C425860-2F58-41D7-B4E7-2D81D4C5724F}" type="presOf" srcId="{64228657-FBAD-4334-B9F9-A98D9CD835F1}" destId="{E63E711E-552C-400C-B044-8353FF6EB02D}" srcOrd="0" destOrd="0" presId="urn:microsoft.com/office/officeart/2005/8/layout/cycle2"/>
    <dgm:cxn modelId="{189A7BCD-8569-4445-B550-59AAAD50D658}" srcId="{714B5193-1152-4A2B-9B78-A71E08E74352}" destId="{44252FE3-D4CD-432B-8FDC-7546C2E6F0C5}" srcOrd="0" destOrd="0" parTransId="{DA69F45D-3569-496B-BEF3-D416825BD65A}" sibTransId="{86C4C317-8991-46F9-AC62-BCE95F79DF6C}"/>
    <dgm:cxn modelId="{A54BFEFA-7736-4F8A-A848-CB824A745172}" type="presParOf" srcId="{9B9F196E-3D20-4ED9-B3E0-DA0D246448A9}" destId="{20A58025-20E9-44AC-B9BE-0AF68C8A98BF}" srcOrd="0" destOrd="0" presId="urn:microsoft.com/office/officeart/2005/8/layout/cycle2"/>
    <dgm:cxn modelId="{740D2D8C-453E-415D-9842-79D1C7B36066}" type="presParOf" srcId="{9B9F196E-3D20-4ED9-B3E0-DA0D246448A9}" destId="{4241E7D2-77B3-4998-9FB1-A3B1F5483EE5}" srcOrd="1" destOrd="0" presId="urn:microsoft.com/office/officeart/2005/8/layout/cycle2"/>
    <dgm:cxn modelId="{ED30F1F8-5771-4335-A9A8-8C63D8533B61}" type="presParOf" srcId="{4241E7D2-77B3-4998-9FB1-A3B1F5483EE5}" destId="{7AB0DCB1-4FA1-4C60-AC44-25BF7DE9FAE9}" srcOrd="0" destOrd="0" presId="urn:microsoft.com/office/officeart/2005/8/layout/cycle2"/>
    <dgm:cxn modelId="{88B67135-87A4-460A-BAF2-073B7CB3B820}" type="presParOf" srcId="{9B9F196E-3D20-4ED9-B3E0-DA0D246448A9}" destId="{65C19D11-14AF-4F18-82C1-5B871DE118DD}" srcOrd="2" destOrd="0" presId="urn:microsoft.com/office/officeart/2005/8/layout/cycle2"/>
    <dgm:cxn modelId="{888DB11A-4A08-40D5-ACFE-6F22B0198C34}" type="presParOf" srcId="{9B9F196E-3D20-4ED9-B3E0-DA0D246448A9}" destId="{E63E711E-552C-400C-B044-8353FF6EB02D}" srcOrd="3" destOrd="0" presId="urn:microsoft.com/office/officeart/2005/8/layout/cycle2"/>
    <dgm:cxn modelId="{ED5035C1-5DBC-4472-ADB2-BD8AA19ACD8F}" type="presParOf" srcId="{E63E711E-552C-400C-B044-8353FF6EB02D}" destId="{80F622F9-F238-4CC9-B5C9-E7A00FF5B52E}" srcOrd="0" destOrd="0" presId="urn:microsoft.com/office/officeart/2005/8/layout/cycle2"/>
    <dgm:cxn modelId="{501E4F42-C992-4A6C-9881-32512D74F8B2}" type="presParOf" srcId="{9B9F196E-3D20-4ED9-B3E0-DA0D246448A9}" destId="{CC86F6A9-3408-45E0-B5F0-3AF5C0686414}" srcOrd="4" destOrd="0" presId="urn:microsoft.com/office/officeart/2005/8/layout/cycle2"/>
    <dgm:cxn modelId="{86DEE946-2D78-466F-A14D-41C2EB633F52}" type="presParOf" srcId="{9B9F196E-3D20-4ED9-B3E0-DA0D246448A9}" destId="{DAF4D0F7-1962-417F-8CD6-266DBACE5BC9}" srcOrd="5" destOrd="0" presId="urn:microsoft.com/office/officeart/2005/8/layout/cycle2"/>
    <dgm:cxn modelId="{19E2FC06-5145-4AD2-BF27-A5A137A1D8ED}" type="presParOf" srcId="{DAF4D0F7-1962-417F-8CD6-266DBACE5BC9}" destId="{D5DF00D9-B910-493A-A0C0-E7AA3CB766EC}" srcOrd="0" destOrd="0" presId="urn:microsoft.com/office/officeart/2005/8/layout/cycle2"/>
    <dgm:cxn modelId="{C69BF1FD-DAE0-48E0-8305-F83C19BDF511}" type="presParOf" srcId="{9B9F196E-3D20-4ED9-B3E0-DA0D246448A9}" destId="{0D2BF836-C15E-44FF-B725-72DED66E6FDF}" srcOrd="6" destOrd="0" presId="urn:microsoft.com/office/officeart/2005/8/layout/cycle2"/>
    <dgm:cxn modelId="{2E7ECE1D-6442-4BA5-B7A3-1B39615D7DE1}" type="presParOf" srcId="{9B9F196E-3D20-4ED9-B3E0-DA0D246448A9}" destId="{EBE23F74-318A-4E57-BE26-F53129BB2CD5}" srcOrd="7" destOrd="0" presId="urn:microsoft.com/office/officeart/2005/8/layout/cycle2"/>
    <dgm:cxn modelId="{E412C9EF-C3D7-4599-AE86-F64C02002E1A}" type="presParOf" srcId="{EBE23F74-318A-4E57-BE26-F53129BB2CD5}" destId="{AF4F9060-D193-4553-B28E-B840B3D9A70F}" srcOrd="0" destOrd="0" presId="urn:microsoft.com/office/officeart/2005/8/layout/cycle2"/>
    <dgm:cxn modelId="{FADDB3A5-BDCB-4D34-90C8-3D694091DC5F}" type="presParOf" srcId="{9B9F196E-3D20-4ED9-B3E0-DA0D246448A9}" destId="{DC5EF1A5-343F-411B-9539-2FF839C45B40}" srcOrd="8" destOrd="0" presId="urn:microsoft.com/office/officeart/2005/8/layout/cycle2"/>
    <dgm:cxn modelId="{E885E663-6FE4-47F3-BBDA-88EDDCE7A5B0}" type="presParOf" srcId="{9B9F196E-3D20-4ED9-B3E0-DA0D246448A9}" destId="{C034338C-3384-4B67-9B63-BA7F2A62742F}" srcOrd="9" destOrd="0" presId="urn:microsoft.com/office/officeart/2005/8/layout/cycle2"/>
    <dgm:cxn modelId="{BE7E5E04-D71A-4760-90AC-2906A7C74AA0}" type="presParOf" srcId="{C034338C-3384-4B67-9B63-BA7F2A62742F}" destId="{EA7197CC-B250-4FA0-89AB-991B532BA0F4}" srcOrd="0" destOrd="0" presId="urn:microsoft.com/office/officeart/2005/8/layout/cycle2"/>
    <dgm:cxn modelId="{F8AF987F-1A04-4EA9-A8BA-402027CAAA87}" type="presParOf" srcId="{9B9F196E-3D20-4ED9-B3E0-DA0D246448A9}" destId="{D1FC7B86-6DBE-4420-BC0B-A6DE393DFDAD}" srcOrd="10" destOrd="0" presId="urn:microsoft.com/office/officeart/2005/8/layout/cycle2"/>
    <dgm:cxn modelId="{96F272E6-573D-4848-B43D-09FA49917862}" type="presParOf" srcId="{9B9F196E-3D20-4ED9-B3E0-DA0D246448A9}" destId="{D9ED91EC-C3E2-46A5-8197-C1EA78C3274B}" srcOrd="11" destOrd="0" presId="urn:microsoft.com/office/officeart/2005/8/layout/cycle2"/>
    <dgm:cxn modelId="{F254CAD2-0952-4E88-B5A4-0E5DD4CA2967}" type="presParOf" srcId="{D9ED91EC-C3E2-46A5-8197-C1EA78C3274B}" destId="{D8AF827B-39D7-40D4-95E0-C00D390630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A58025-20E9-44AC-B9BE-0AF68C8A98BF}">
      <dsp:nvSpPr>
        <dsp:cNvPr id="0" name=""/>
        <dsp:cNvSpPr/>
      </dsp:nvSpPr>
      <dsp:spPr>
        <a:xfrm>
          <a:off x="1956543" y="1553784"/>
          <a:ext cx="3971450" cy="3089691"/>
        </a:xfrm>
        <a:prstGeom prst="ellipse">
          <a:avLst/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первоочередных мероприятий по обеспечению устойчивого развития экономики и социальной стабильности Санкт-Петербурга в 2015 году и на 2016-2017 годы (утв. распоряжением  Губернатора Санкт-Петербурга Полтавченко Г.С. от 12.02.2015 № 10-рп с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от 30.06.2016 № 46-рп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56543" y="1553784"/>
        <a:ext cx="3971450" cy="3089691"/>
      </dsp:txXfrm>
    </dsp:sp>
    <dsp:sp modelId="{4241E7D2-77B3-4998-9FB1-A3B1F5483EE5}">
      <dsp:nvSpPr>
        <dsp:cNvPr id="0" name=""/>
        <dsp:cNvSpPr/>
      </dsp:nvSpPr>
      <dsp:spPr>
        <a:xfrm rot="5400000">
          <a:off x="3442559" y="-171806"/>
          <a:ext cx="297592" cy="55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3442559" y="-171806"/>
        <a:ext cx="297592" cy="557975"/>
      </dsp:txXfrm>
    </dsp:sp>
    <dsp:sp modelId="{65C19D11-14AF-4F18-82C1-5B871DE118DD}">
      <dsp:nvSpPr>
        <dsp:cNvPr id="0" name=""/>
        <dsp:cNvSpPr/>
      </dsp:nvSpPr>
      <dsp:spPr>
        <a:xfrm>
          <a:off x="360032" y="750477"/>
          <a:ext cx="2094072" cy="1819449"/>
        </a:xfrm>
        <a:prstGeom prst="ellipse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бюджете Санкт-Петербурга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годов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0032" y="750477"/>
        <a:ext cx="2094072" cy="1819449"/>
      </dsp:txXfrm>
    </dsp:sp>
    <dsp:sp modelId="{E63E711E-552C-400C-B044-8353FF6EB02D}">
      <dsp:nvSpPr>
        <dsp:cNvPr id="0" name=""/>
        <dsp:cNvSpPr/>
      </dsp:nvSpPr>
      <dsp:spPr>
        <a:xfrm rot="7905081" flipV="1">
          <a:off x="6882437" y="136742"/>
          <a:ext cx="379796" cy="513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7905081" flipV="1">
        <a:off x="6882437" y="136742"/>
        <a:ext cx="379796" cy="513487"/>
      </dsp:txXfrm>
    </dsp:sp>
    <dsp:sp modelId="{CC86F6A9-3408-45E0-B5F0-3AF5C0686414}">
      <dsp:nvSpPr>
        <dsp:cNvPr id="0" name=""/>
        <dsp:cNvSpPr/>
      </dsp:nvSpPr>
      <dsp:spPr>
        <a:xfrm>
          <a:off x="5205284" y="1843814"/>
          <a:ext cx="1995514" cy="269269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62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Письмо Комитета финансов Санкт-Петербурга от 28.09.2015 г. «О направлении информации для составления проектов местных бюджетов на 2017-2019 годы</a:t>
          </a:r>
          <a:endParaRPr lang="ru-RU" sz="14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5284" y="1843814"/>
        <a:ext cx="1995514" cy="2692690"/>
      </dsp:txXfrm>
    </dsp:sp>
    <dsp:sp modelId="{DAF4D0F7-1962-417F-8CD6-266DBACE5BC9}">
      <dsp:nvSpPr>
        <dsp:cNvPr id="0" name=""/>
        <dsp:cNvSpPr/>
      </dsp:nvSpPr>
      <dsp:spPr>
        <a:xfrm rot="13921877" flipH="1">
          <a:off x="433337" y="26180"/>
          <a:ext cx="323368" cy="52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3921877" flipH="1">
        <a:off x="433337" y="26180"/>
        <a:ext cx="323368" cy="526455"/>
      </dsp:txXfrm>
    </dsp:sp>
    <dsp:sp modelId="{0D2BF836-C15E-44FF-B725-72DED66E6FDF}">
      <dsp:nvSpPr>
        <dsp:cNvPr id="0" name=""/>
        <dsp:cNvSpPr/>
      </dsp:nvSpPr>
      <dsp:spPr>
        <a:xfrm>
          <a:off x="4560950" y="174412"/>
          <a:ext cx="2495836" cy="1960783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Послание Президента Российской Федерации Федеральному Собранию Российской Федерации от 3 декабря 2015 года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0950" y="174412"/>
        <a:ext cx="2495836" cy="1960783"/>
      </dsp:txXfrm>
    </dsp:sp>
    <dsp:sp modelId="{EBE23F74-318A-4E57-BE26-F53129BB2CD5}">
      <dsp:nvSpPr>
        <dsp:cNvPr id="0" name=""/>
        <dsp:cNvSpPr/>
      </dsp:nvSpPr>
      <dsp:spPr>
        <a:xfrm rot="21500801" flipH="1" flipV="1">
          <a:off x="6820481" y="318192"/>
          <a:ext cx="233190" cy="22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00801" flipH="1" flipV="1">
        <a:off x="6820481" y="318192"/>
        <a:ext cx="233190" cy="220839"/>
      </dsp:txXfrm>
    </dsp:sp>
    <dsp:sp modelId="{DC5EF1A5-343F-411B-9539-2FF839C45B40}">
      <dsp:nvSpPr>
        <dsp:cNvPr id="0" name=""/>
        <dsp:cNvSpPr/>
      </dsp:nvSpPr>
      <dsp:spPr>
        <a:xfrm>
          <a:off x="2232250" y="318426"/>
          <a:ext cx="2711235" cy="180096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Российской Федерации и налоговой политики на 2017 год и на плановый период 2018 и 2019 годов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2232250" y="318426"/>
        <a:ext cx="2711235" cy="1800967"/>
      </dsp:txXfrm>
    </dsp:sp>
    <dsp:sp modelId="{C034338C-3384-4B67-9B63-BA7F2A62742F}">
      <dsp:nvSpPr>
        <dsp:cNvPr id="0" name=""/>
        <dsp:cNvSpPr/>
      </dsp:nvSpPr>
      <dsp:spPr>
        <a:xfrm rot="8142424">
          <a:off x="6362083" y="3348388"/>
          <a:ext cx="542067" cy="42089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8142424">
        <a:off x="6362083" y="3348388"/>
        <a:ext cx="542067" cy="420894"/>
      </dsp:txXfrm>
    </dsp:sp>
    <dsp:sp modelId="{D1FC7B86-6DBE-4420-BC0B-A6DE393DFDAD}">
      <dsp:nvSpPr>
        <dsp:cNvPr id="0" name=""/>
        <dsp:cNvSpPr/>
      </dsp:nvSpPr>
      <dsp:spPr>
        <a:xfrm>
          <a:off x="228568" y="2478664"/>
          <a:ext cx="2291712" cy="1799446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Санкт-Петербурга на 2017 год и плановый период 2018 и 2019 годов</a:t>
          </a:r>
          <a:endParaRPr lang="ru-RU" sz="14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8568" y="2478664"/>
        <a:ext cx="2291712" cy="1799446"/>
      </dsp:txXfrm>
    </dsp:sp>
    <dsp:sp modelId="{D9ED91EC-C3E2-46A5-8197-C1EA78C3274B}">
      <dsp:nvSpPr>
        <dsp:cNvPr id="0" name=""/>
        <dsp:cNvSpPr/>
      </dsp:nvSpPr>
      <dsp:spPr>
        <a:xfrm rot="6507373">
          <a:off x="4935742" y="-65685"/>
          <a:ext cx="285517" cy="51046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6507373">
        <a:off x="4935742" y="-65685"/>
        <a:ext cx="285517" cy="510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A2FF36-4AC7-44E1-AA83-45EEFA00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510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A057FC-372F-4B06-BE51-8AB220425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7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261DB-40B2-4957-B57A-9ABB60E57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06A58E-21B0-4228-A6A7-4F1C55DBC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68DD3F-80D7-48B6-B775-8F0D1D2625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5E7AF-E333-4F68-BA2E-408532CAD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516C09-64D3-41A9-88BA-340AC3376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FB6CEF-F1A4-4518-B1A3-AA254E16E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F0E259-8365-47B8-8512-F642268A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459C02-F817-4A84-8495-6372D5E80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E20016-5A97-4ED1-9DF5-84C448F90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443EB-4C23-43BC-871D-0D9B3A223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81277-F712-44C0-A7FC-917452422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91B8DF-7744-4D64-9123-A13CB0929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286676" cy="52864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САНКТ-ПЕТЕРБУРГА МУНИЦИПАЛЬНЫЙ ОКРУГ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ПУЛКОВСКИЙ МЕРИДИАН 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 чтение)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908720"/>
          <a:ext cx="7776864" cy="5685587"/>
        </p:xfrm>
        <a:graphic>
          <a:graphicData uri="http://schemas.openxmlformats.org/drawingml/2006/table">
            <a:tbl>
              <a:tblPr/>
              <a:tblGrid>
                <a:gridCol w="314224"/>
                <a:gridCol w="2376731"/>
                <a:gridCol w="930279"/>
                <a:gridCol w="831126"/>
                <a:gridCol w="831126"/>
                <a:gridCol w="831126"/>
                <a:gridCol w="831126"/>
                <a:gridCol w="831126"/>
              </a:tblGrid>
              <a:tr h="57606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8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Площадь выполненных работ по озеленению придомовых территорий и территорий дворов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573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Площадь выполненных работ по ремонту асфальтового и набивного покрытия придомовых территорий и территорий дворов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дооборудованных детских и спортивных площадок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Общая длина установленного газонного ограждения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п/м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установленных малых архитектурных форм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8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и подростков, охваченных мероприятиями культурно-досуговой направленности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учебно-консультационных пунктов ГОЧС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573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приёмных семей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в приёмных семьях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Общий тираж периодических печатных изданий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экз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Пояснительная записка к прогнозу социально-экономического развития МО </a:t>
            </a:r>
            <a:r>
              <a:rPr lang="ru-RU" sz="2200" dirty="0" err="1" smtClean="0">
                <a:solidFill>
                  <a:srgbClr val="0000FF"/>
                </a:solidFill>
              </a:rPr>
              <a:t>Пулковский</a:t>
            </a:r>
            <a:r>
              <a:rPr lang="ru-RU" sz="2200" dirty="0" smtClean="0">
                <a:solidFill>
                  <a:srgbClr val="0000FF"/>
                </a:solidFill>
              </a:rPr>
              <a:t> меридиан</a:t>
            </a:r>
            <a:endParaRPr lang="ru-RU" sz="2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928802"/>
            <a:ext cx="7715304" cy="452453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округа Пулковский меридиан 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годы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Прогноз) разработан в соответствии с положениями статьи 173 Бюджетного кодекса Российской Федерации, Законом Санкт-Петербурга от 23.09.2009 № 420-79 «Об организации местного самоуправления в Санкт-Петербурге» на основании анализа социально-экономического развития муниципального округа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муниципальное образование) является внутригородским муниципальным образованием города федерального значения Санкт-Петербурга. Ввиду того, что  муниципальное образование имеет статус внутригородского и является частью города Санкт-Петербурга, его развитие в значительной мере зависит от показателей изменения динамики социально-экономического развития города. При составлении Прогноза учитывались особенности внутригородских муниципальных образований Санкт-Петербурга в части ограниченного круга полномочий и, вследствие этого, неспособности оказывать значительного влияния на социально-экономическое развитие территории муниципального образования.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подготовлен, с учетом сценарных условий функционирования экономики Российской Федерации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годы,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проекта Закона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годов», прогноза социально-экономического развития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годов.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340768"/>
            <a:ext cx="7858180" cy="5160066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муниципального образования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годы разрабатывался в целях повышения эффективности управления социально-экономическими процессами в муниципальном образовании. Основные показатели Прогноза служат исходной базой для разработки проекта бюджета муниципального образования, а одним из основных принципов, заложенных в основу бюджета муниципального образования, является  оптимизация бюджетных расходов и их эффективное использование.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разработке основных параметров Прогноза использовались итоги социально-экономического развития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 за истекший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года.   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19672" y="3573016"/>
            <a:ext cx="7056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Уточнение прогноза доходов и расходов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(тыс.руб.)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214412" y="4059953"/>
          <a:ext cx="7715306" cy="2395194"/>
        </p:xfrm>
        <a:graphic>
          <a:graphicData uri="http://schemas.openxmlformats.org/drawingml/2006/table">
            <a:tbl>
              <a:tblPr/>
              <a:tblGrid>
                <a:gridCol w="1081645"/>
                <a:gridCol w="1275811"/>
                <a:gridCol w="1071570"/>
                <a:gridCol w="1071570"/>
                <a:gridCol w="1161215"/>
                <a:gridCol w="1196239"/>
                <a:gridCol w="857256"/>
              </a:tblGrid>
              <a:tr h="159327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прогнозу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социально-экономического </a:t>
                      </a: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развития на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2016-2018 </a:t>
                      </a: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2017-2019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2016-2018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2017-2019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Уточнение +/-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105 918,9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129 708,7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+ 23 789,8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450,4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112 018,9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1 431,5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105 918,9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708,7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+ 28 789,8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113 450,4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117 646,9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+ 4 196,5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Дефицит </a:t>
                      </a:r>
                      <a:b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(-)/</a:t>
                      </a:r>
                      <a:b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0" dirty="0" err="1">
                          <a:latin typeface="Times New Roman"/>
                          <a:ea typeface="Calibri"/>
                          <a:cs typeface="Times New Roman"/>
                        </a:rPr>
                        <a:t>Профицит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 (+)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-5 000,0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5 000,0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-5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628,0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5 628,0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357694"/>
            <a:ext cx="76060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2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928670"/>
            <a:ext cx="7715304" cy="163623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Уточнение объема доходов в сторону уменьшения обусловлено тем, что фактическое поступление налоговых доходов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2016 году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оценке не достигнет плановых показателей. В частности, наибольшее снижение прогнозируемых показателей от плановых  ожидается в связи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вступлением в силу с 1 января 2017 года изменений в законе Санкт-Петербурга от 26.11.2014 № 649-109 «О налоге на имущество физических лиц».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годы планируется увеличение доходной части муниципального образования.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00166" y="2285992"/>
            <a:ext cx="684076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Уточнение показателей бюджетной обеспеченности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285852" y="2714620"/>
          <a:ext cx="7500992" cy="3571901"/>
        </p:xfrm>
        <a:graphic>
          <a:graphicData uri="http://schemas.openxmlformats.org/drawingml/2006/table">
            <a:tbl>
              <a:tblPr/>
              <a:tblGrid>
                <a:gridCol w="2286016"/>
                <a:gridCol w="893367"/>
                <a:gridCol w="831394"/>
                <a:gridCol w="847007"/>
                <a:gridCol w="857256"/>
                <a:gridCol w="928694"/>
                <a:gridCol w="857258"/>
              </a:tblGrid>
              <a:tr h="2054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6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2016-2018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2017-2019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2016-2019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2017-2020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7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органов местного самоуправления, (ед.)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3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лиц, замещающих выборные и муниципальные должности, (чел.)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3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лиц, занимающих муниципальные должности муниципальной службы,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59632" y="908720"/>
          <a:ext cx="7643863" cy="5624236"/>
        </p:xfrm>
        <a:graphic>
          <a:graphicData uri="http://schemas.openxmlformats.org/drawingml/2006/table">
            <a:tbl>
              <a:tblPr/>
              <a:tblGrid>
                <a:gridCol w="2357453"/>
                <a:gridCol w="857256"/>
                <a:gridCol w="857256"/>
                <a:gridCol w="910166"/>
                <a:gridCol w="875784"/>
                <a:gridCol w="857256"/>
                <a:gridCol w="928692"/>
              </a:tblGrid>
              <a:tr h="1170227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полномочия, (чел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Площадь выполненных работ по озеленению придомовых территорий и территорий дворов, (тыс.кв.м)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+ 0,6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+ 1,5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Площадь выполненных работ по ремонту асфальтового и набивного покрытия придомовых территорий и территорий дворов, (тыс.кв.м)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+ 2,0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+ 2,2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8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дооборудованных детских и спортивных площадок, (шт.)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6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Общая длина установленного газонного ограждения, (тыс.кв.м)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+ 0,4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+ 0,3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6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установленных малых архитектурных форм, (шт.)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+ 17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 и подростков, охваченных мероприятиями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культурно-досуговой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направленности, (тыс.чел.)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- 0,5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0,6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3" y="928669"/>
          <a:ext cx="7715304" cy="2564453"/>
        </p:xfrm>
        <a:graphic>
          <a:graphicData uri="http://schemas.openxmlformats.org/drawingml/2006/table">
            <a:tbl>
              <a:tblPr/>
              <a:tblGrid>
                <a:gridCol w="2479430"/>
                <a:gridCol w="864229"/>
                <a:gridCol w="877936"/>
                <a:gridCol w="781990"/>
                <a:gridCol w="854332"/>
                <a:gridCol w="1000131"/>
                <a:gridCol w="857256"/>
              </a:tblGrid>
              <a:tr h="503720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учебно-консультационных пунктов ГОЧС, (ед.)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64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средства, (чел.)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+7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8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приёмных семей, (ед.)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8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детей в приёмных семьях,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8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+ 8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1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Общий тираж периодических печатных изданий, (тыс.экз.)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181,0</a:t>
                      </a: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180,0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181,0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181,0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3571876"/>
            <a:ext cx="7858180" cy="2643206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Уточнение показателей бюджетной обеспеченности по сравнению с планируемыми ранее, объясняется тем, что в связи с прогнозируемым уменьшением доходов, сокращены расходы, прежде всего, на расходных обязательствах, связанные с благоустройством внутридворовых и придомовых территорий округа, а именно на создание зон отдыха, обустройство детских площадок с установкой детского оборудования и малых архитектурных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 и увеличением количества детей, находящихся в приемных семьях.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Прогноза основана на проведении политики, направленной на главный целевой ориентир - повышение качества жизни жителей муниципального образования, обеспечении здоровья, активной жизнедеятельности и формирование здорового образа жизни. Осуществление этой задачи ведется посредством реализации комплекса мероприятий в рамках системы планирования социально-экономического развития муниципального образования.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57290" y="1071546"/>
            <a:ext cx="75009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и основные направления налоговой политики муниципального округа Пулковский меридиан на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год.</a:t>
            </a:r>
            <a:endParaRPr lang="ru-RU" sz="2200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21471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внутригородского муниципального образования Санкт-Петербурга 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муниципальный округ)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округа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год).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формируется на один год.</a:t>
            </a:r>
          </a:p>
          <a:p>
            <a:pPr marL="0" indent="447675" algn="just"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округа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определяют условия, принимаемые для составления проекта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год, подходы к его формированию.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187624" y="1484784"/>
          <a:ext cx="7786742" cy="4998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928670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бюджет МО Пулковский меридиан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вносились изменения согласно следующих документов: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298" y="1428736"/>
            <a:ext cx="4786346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42976" y="4149080"/>
            <a:ext cx="7790712" cy="235175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928670"/>
            <a:ext cx="281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проекта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04" y="1643050"/>
            <a:ext cx="785818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82" y="1785926"/>
            <a:ext cx="857256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1" name="Прямоугольная выноска 10"/>
          <p:cNvSpPr/>
          <p:nvPr/>
        </p:nvSpPr>
        <p:spPr>
          <a:xfrm>
            <a:off x="5220072" y="2204864"/>
            <a:ext cx="2066572" cy="738664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20272" y="3068960"/>
            <a:ext cx="1728192" cy="100811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3768" y="2204864"/>
            <a:ext cx="2304256" cy="738664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5656" y="3140968"/>
            <a:ext cx="1440160" cy="648072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848" y="3212976"/>
            <a:ext cx="1512168" cy="576064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4048" y="3140968"/>
            <a:ext cx="1872208" cy="936104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Субсидии, 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285752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Так приложением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13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к Закону Санкт-Петербурга «О бюджете Санкт-Петербурга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годов» в бюджет муниципального округа на 2018 год определен перечень источников доходов бюджетов внутригородских муниципальных образований Санкт-Петербурга и нормативы отчислений доходов в бюджеты внутригородских муниципальных образований Санкт-Петербурга:</a:t>
            </a:r>
          </a:p>
          <a:p>
            <a:pPr marL="0" lvl="0" indent="26670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    Налоговые доходы</a:t>
            </a:r>
          </a:p>
          <a:p>
            <a:pPr marL="0" lvl="1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1.1.	Налог, взимаемый в связи с применением упрощенной системы налогообложения, по единому и дополнительным дифференцированным нормативам отчислений от сумм, подлежащих зачислению в бюджет Санкт-Петербурга: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1185046970"/>
              </p:ext>
            </p:extLst>
          </p:nvPr>
        </p:nvGraphicFramePr>
        <p:xfrm>
          <a:off x="1571604" y="3500438"/>
          <a:ext cx="7119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700087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Вводная часть. Что такое бюджет?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Глоссарий (основные понятия и термины). </a:t>
            </a: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Границы МО Пулковский меридиан.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Адреса домов, расположенных на территории МО Пулковский меридиан, схема МО на карте города.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Контактная информация.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Пояснительная записка к прогнозу социально-экономического развития МО </a:t>
            </a:r>
            <a:r>
              <a:rPr lang="ru-RU" sz="1400" dirty="0" err="1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Пулковкий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меридиан.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8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Основные направления бюджетной и налоговой политики МО Пулковский меридиан на 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2017 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год.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1000108"/>
            <a:ext cx="7719274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1.2.	Единый налог на вмененный доход для отдельных видов деятельности по нормативу от сумм, подлежащих зачислению в бюджет Санкт-Петербурга:</a:t>
            </a:r>
          </a:p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2561905151"/>
              </p:ext>
            </p:extLst>
          </p:nvPr>
        </p:nvGraphicFramePr>
        <p:xfrm>
          <a:off x="1928794" y="2071678"/>
          <a:ext cx="614366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85852" y="4572008"/>
            <a:ext cx="76438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1.3.	Налог, взимаемый в связи с применением патентной системы налогообложения по нормативу 100 процентов от сумм, подлежащих зачислению в бюджет Санкт-Петербурга. </a:t>
            </a:r>
          </a:p>
          <a:p>
            <a:pPr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1.4.	Налог с имущества, переходящего в порядке наследования или дарения, в части погашения задолженности и по перерасчётам прошлых лет.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24744"/>
            <a:ext cx="7429552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2.2.	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2.3.	Доходы от возмещения ущерба при возникновении страховых случаев, когда выгодоприобретателями по договорам страхования выступают получатели средств бюджетов муниципальных образований.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2.4.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правонарушений: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771800" y="2708920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4365104"/>
            <a:ext cx="764386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lvl="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1187624" y="1124744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124744"/>
            <a:ext cx="3714776" cy="1322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6732240" y="1772816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1124744"/>
            <a:ext cx="3744416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2708920"/>
            <a:ext cx="4680520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47_1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364088" y="3356992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4375958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20000"/>
              </a:lnSpc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 муниципального округа,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годы и представлен в приложении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 Закону Санкт-Петербурга «О бюджете Санкт-Петербурга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2019 годов».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12823"/>
            <a:ext cx="7719274" cy="436808"/>
          </a:xfrm>
        </p:spPr>
        <p:txBody>
          <a:bodyPr>
            <a:normAutofit fontScale="77500" lnSpcReduction="20000"/>
          </a:bodyPr>
          <a:lstStyle/>
          <a:p>
            <a:pPr marL="0" indent="26670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          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 	    (тыс. руб.)</a:t>
            </a:r>
          </a:p>
          <a:p>
            <a:pPr marL="0" lvl="8" indent="26670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627784" y="4725144"/>
            <a:ext cx="4752528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внутригородских муниципальных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отдельных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государственных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полномочий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выплате денежных средств на содержание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детей, находящихся под опекой или попечительством, и денежных средств на содержание детей, переданных на воспитание в приемные семьи </a:t>
            </a:r>
            <a:endParaRPr lang="ru-RU" sz="11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87624" y="1340768"/>
            <a:ext cx="3312367" cy="179388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внутригородских муниципальных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Санкт-Петербурга на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исполнение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органами местного самоуправления в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Санкт-Петербурге отдельных 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государственных полномочий Санкт-Петербурга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по организации и осуществлению деятельности по опеке и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попечительству</a:t>
            </a:r>
            <a:endParaRPr lang="ru-RU" sz="11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52120" y="1400521"/>
            <a:ext cx="3206160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внутригородских муниципальных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государственных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полномочий Санкт-Петербурга по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выплате </a:t>
            </a:r>
            <a:r>
              <a:rPr lang="ru-RU" sz="1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вознаграждения </a:t>
            </a:r>
            <a:r>
              <a:rPr lang="ru-RU" sz="1100" dirty="0">
                <a:solidFill>
                  <a:srgbClr val="FF0000"/>
                </a:solidFill>
                <a:latin typeface="Times New Roman"/>
                <a:ea typeface="Times New Roman"/>
              </a:rPr>
              <a:t>приемным родителям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027" y="3359313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2 287,5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62997" y="2947328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5 562,3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8556" y="415834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380,7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1591" y="373271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8 773,4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3968" y="339274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3 013,1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04527" y="295176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7 368,8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16381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3 036,1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66350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4 337,6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1500" y="4159342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5 048,1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96336" y="3284794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55776" y="3269750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190131" y="3044158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68244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6812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54512" y="3073743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717115" y="3552836"/>
            <a:ext cx="144016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236552" y="3533922"/>
            <a:ext cx="242012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5068540" y="4337291"/>
            <a:ext cx="1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87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08720"/>
            <a:ext cx="7749504" cy="1872208"/>
          </a:xfrm>
        </p:spPr>
        <p:txBody>
          <a:bodyPr>
            <a:noAutofit/>
          </a:bodyPr>
          <a:lstStyle/>
          <a:p>
            <a:pPr marL="0" indent="447675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 объем субвенций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бюджетам внутригородских муниципальных образований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 составляет: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43608" y="3573016"/>
            <a:ext cx="788263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же согласно приложению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 из бюджета Санкт-Петербурга в бюджет МО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выделены межбюджетные трансферты в виде субсидий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000,0 тысяч рублей.</a:t>
            </a:r>
          </a:p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общий объем доходной части бюджета МО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составит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129 708,7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рублей, в том числе 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81 790,4 тысяч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рублей, неналоговые доходы – в размере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5 709,6 тысяч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 и безвозмездные поступления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42 208,7 тысяч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339752" y="2636912"/>
          <a:ext cx="564246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год осуществляется в том числе с учетом: </a:t>
            </a:r>
          </a:p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единицы, применяемой для исчисления должностных окладов лиц муниципальных служащих: </a:t>
            </a:r>
          </a:p>
          <a:p>
            <a:pPr marL="447675" indent="0" algn="just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107,7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107,0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106,9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приемные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семьи: 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248,0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 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035,0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12 865,0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714380"/>
          </a:xfrm>
        </p:spPr>
        <p:txBody>
          <a:bodyPr>
            <a:normAutofit/>
          </a:bodyPr>
          <a:lstStyle/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вознаграждения приёмным родителям:</a:t>
            </a:r>
          </a:p>
          <a:p>
            <a:pPr marL="0" indent="26670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(рубли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571612"/>
          <a:ext cx="7643867" cy="2831540"/>
        </p:xfrm>
        <a:graphic>
          <a:graphicData uri="http://schemas.openxmlformats.org/drawingml/2006/table">
            <a:tbl>
              <a:tblPr/>
              <a:tblGrid>
                <a:gridCol w="4209256"/>
                <a:gridCol w="1144601"/>
                <a:gridCol w="1144601"/>
                <a:gridCol w="1145409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приёмных детей в семье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1 ребенком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9 880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10 572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11 301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2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14 820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15 858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16 952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3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19 760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21 144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22 602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4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24 700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26 430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28 253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5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29 640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31 716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33 903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6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34 580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37 002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39 554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7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39 520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42 288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45 204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8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44 460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47 574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50 855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Размер доплаты на детей до 3-х лет, с отклонениями в развитии и детей-инвалидов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4 940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286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5 651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4500570"/>
            <a:ext cx="7786742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Проектом решения о бюджете муниципального округа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расходы утверждаются в следующих разрезах: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ведомственной структуре расходов бюджета;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распределению бюджетных ассигнований по разделам, подразделам, целевым статьям, группам видов расходов бюджета.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052736"/>
            <a:ext cx="7786742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Обязательств по уплате муниципального долга у муниципального округа не имеется, сектор муниципальной экономики отсутствует.</a:t>
            </a:r>
          </a:p>
          <a:p>
            <a:pPr indent="266700"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год являются:</a:t>
            </a:r>
          </a:p>
          <a:p>
            <a:pPr indent="26670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051720" y="2492896"/>
            <a:ext cx="357190" cy="928694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5580112" y="2492896"/>
            <a:ext cx="357190" cy="1000132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2564904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(917)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2564904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 (947)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57187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Расходы в проекте бюджета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134 708,7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indent="447675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 предусмотрены по следующим отраслям:</a:t>
            </a:r>
          </a:p>
        </p:txBody>
      </p:sp>
      <p:pic>
        <p:nvPicPr>
          <p:cNvPr id="14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1259632" y="4293096"/>
          <a:ext cx="767863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142984"/>
            <a:ext cx="7786742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проекта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для жителей МО Пулковский меридиан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году будут проводиться на основании муниципальных программ.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расходы проекта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включены публичные нормативные обязательства, в сумме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9 860,8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2976" y="1823861"/>
            <a:ext cx="771048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средства, предназначенные для финансирования функций 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меридиан) представляет собой главный финансовый документ, утверждаемый Решением Муниципального Совета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МО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осуществлялось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вопросами местного значения, определенными законом Санкт-Петербурга «Об организации местного самоуправления в Санкт-Петербурге», задачами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поставленными в послании Президента  Российской Федерации,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Пулковский меридиан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осуществлялось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1052736"/>
            <a:ext cx="37123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Вводная часть.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14414" y="2214554"/>
            <a:ext cx="7786689" cy="15716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5616" y="1572104"/>
            <a:ext cx="771048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Глоссарий (</a:t>
            </a:r>
            <a:r>
              <a:rPr lang="ru-RU" sz="2200" i="1" dirty="0" smtClean="0">
                <a:solidFill>
                  <a:srgbClr val="0000FF"/>
                </a:solidFill>
              </a:rPr>
              <a:t>основные понятия и термины</a:t>
            </a:r>
            <a:r>
              <a:rPr lang="ru-RU" sz="2200" dirty="0" smtClean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785818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Границы муниципального округа </a:t>
            </a:r>
            <a:r>
              <a:rPr lang="ru-RU" sz="88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(ст. 2 Устава муниципального образования мо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меридиан)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по оси Московского проспекта, далее по оси восточной проезжей части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Внуковской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на юг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шоссе, включая в границы муниципального округа N 47 транспортную развязку, а также жилой микрорайон восточнее дороги и памятник Зеленого пояса Славы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рубеж". Далее граница идет на юго-запад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и на северо-запад по южной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Волхонского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западной границы отвода Южного кладбища, далее поворачивает на северо-восток и проходит по западной границе отвода Южного кладбища, затем проходит по землям сельскохозяйственного предприятия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Шушары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" и доходит до Нагорного канала, пересекает его, идет на северо-восток, север, северо-запад, юго-запад и юг по границам земельного участка авиапредприятия "Пулково" до Нагорного канала, далее на запад по оси Нагорного канала до западной границы земельного участка авиапредприятия "Пулково". </a:t>
            </a: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Далее граница идет по западной границе земельного участка авиапредприятия "Пулково" до Лиговского канала, далее на северо-восток по оси Лиговского канала до пересечения с северо-восточной стороной полосы отвода Варшавского направления железной дороги, далее по северо-восточной стороне полосы отвода Варшавского направления железной дороги до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далее по оси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Варшавской улицы, далее по оси Варшавской улицы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по оси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до Московского проспекта.</a:t>
            </a:r>
          </a:p>
          <a:p>
            <a:pPr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642942"/>
          </a:xfrm>
          <a:prstGeom prst="rect">
            <a:avLst/>
          </a:prstGeom>
          <a:noFill/>
        </p:spPr>
      </p:pic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5829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373-65-66, 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Макаров Виктор Алексеевич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Морозов Игорь Вячеславович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Пулковский меридиан </a:t>
            </a:r>
          </a:p>
          <a:p>
            <a:pPr marL="0" indent="0">
              <a:buNone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http://www.mo47.spb.ru/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info@mo47.spb.ru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373-65-66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57652" cy="48339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Макаров Виктор Алексеевич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371-92-57, 373-65-66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Морозов Игорь Вячеславович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414-00-68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Рябинин Вячеслав Иванович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финансово-бюджетной комиссии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14.00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373-26-77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Гуляева Ирина Алексеевна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комиссии по социальным вопросам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11.00 до 12.30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373-97-84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Ергакова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начальник отдела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Недашковская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Ирина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Петровская Юлия Сергеевна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понедельник с 15.00 до 18.00, четверг с 10.00 до 12.00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414-00-67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7647836" cy="100013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00FF"/>
                </a:solidFill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</a:t>
            </a:r>
            <a:br>
              <a:rPr lang="ru-RU" sz="1800" dirty="0" smtClean="0">
                <a:solidFill>
                  <a:srgbClr val="0000FF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1" y="1928801"/>
          <a:ext cx="7572431" cy="4563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8332"/>
                <a:gridCol w="2437060"/>
                <a:gridCol w="830518"/>
                <a:gridCol w="830518"/>
                <a:gridCol w="830518"/>
                <a:gridCol w="692909"/>
                <a:gridCol w="796288"/>
                <a:gridCol w="796288"/>
              </a:tblGrid>
              <a:tr h="5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отчёт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64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49,7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60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113 423,1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122 354,1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129 708,7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112 018,9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119 489,7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22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108 713,9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128 654,1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134 708,7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117 646,9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125 763,8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15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Дефицит (профицит)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4 709,2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-6 300,0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-5000,0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-6 274,1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95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органов местного самоуправления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39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замещающих выборные и муниципальные должности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2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638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3904</TotalTime>
  <Words>2769</Words>
  <Application>Microsoft Office PowerPoint</Application>
  <PresentationFormat>Экран (4:3)</PresentationFormat>
  <Paragraphs>605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БЮДЖЕТ ДЛЯ ГРАЖДАН ВНУТРИГОРОДСКОГО МУНИЦИПАЛЬНОГО ОБРАЗОВАНИЯ САНКТ-ПЕТЕРБУРГА МУНИЦИПАЛЬНЫЙ ОКРУГ  ПУЛКОВСКИЙ МЕРИДИАН   на 2017 год   (2 чтение)  </vt:lpstr>
      <vt:lpstr>Содержание</vt:lpstr>
      <vt:lpstr>Слайд 3</vt:lpstr>
      <vt:lpstr>Глоссарий (основные понятия и термины)</vt:lpstr>
      <vt:lpstr>Слайд 5</vt:lpstr>
      <vt:lpstr>Слайд 6</vt:lpstr>
      <vt:lpstr>Контактная информация.</vt:lpstr>
      <vt:lpstr>Слайд 8</vt:lpstr>
      <vt:lpstr>Основные показатели социально-экономического развития. Сведения о значениях основных показателей социально-экономического развития   </vt:lpstr>
      <vt:lpstr>Слайд 10</vt:lpstr>
      <vt:lpstr>Пояснительная записка к прогнозу социально-экономического развития МО Пулковский меридиан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482</cp:revision>
  <dcterms:created xsi:type="dcterms:W3CDTF">2008-11-08T06:46:01Z</dcterms:created>
  <dcterms:modified xsi:type="dcterms:W3CDTF">2018-03-12T09:22:37Z</dcterms:modified>
</cp:coreProperties>
</file>