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3">
  <p:sldMasterIdLst>
    <p:sldMasterId id="2147483733" r:id="rId1"/>
  </p:sldMasterIdLst>
  <p:notesMasterIdLst>
    <p:notesMasterId r:id="rId30"/>
  </p:notesMasterIdLst>
  <p:handoutMasterIdLst>
    <p:handoutMasterId r:id="rId31"/>
  </p:handoutMasterIdLst>
  <p:sldIdLst>
    <p:sldId id="287" r:id="rId2"/>
    <p:sldId id="342" r:id="rId3"/>
    <p:sldId id="372" r:id="rId4"/>
    <p:sldId id="317" r:id="rId5"/>
    <p:sldId id="369" r:id="rId6"/>
    <p:sldId id="370" r:id="rId7"/>
    <p:sldId id="345" r:id="rId8"/>
    <p:sldId id="344" r:id="rId9"/>
    <p:sldId id="346" r:id="rId10"/>
    <p:sldId id="347" r:id="rId11"/>
    <p:sldId id="348" r:id="rId12"/>
    <p:sldId id="319" r:id="rId13"/>
    <p:sldId id="349" r:id="rId14"/>
    <p:sldId id="351" r:id="rId15"/>
    <p:sldId id="320" r:id="rId16"/>
    <p:sldId id="363" r:id="rId17"/>
    <p:sldId id="321" r:id="rId18"/>
    <p:sldId id="354" r:id="rId19"/>
    <p:sldId id="355" r:id="rId20"/>
    <p:sldId id="356" r:id="rId21"/>
    <p:sldId id="357" r:id="rId22"/>
    <p:sldId id="367" r:id="rId23"/>
    <p:sldId id="358" r:id="rId24"/>
    <p:sldId id="365" r:id="rId25"/>
    <p:sldId id="360" r:id="rId26"/>
    <p:sldId id="366" r:id="rId27"/>
    <p:sldId id="362" r:id="rId28"/>
    <p:sldId id="316" r:id="rId2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FF"/>
    <a:srgbClr val="993366"/>
    <a:srgbClr val="99FF99"/>
    <a:srgbClr val="990000"/>
    <a:srgbClr val="33CC33"/>
    <a:srgbClr val="CC33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0806" autoAdjust="0"/>
    <p:restoredTop sz="94660"/>
  </p:normalViewPr>
  <p:slideViewPr>
    <p:cSldViewPr>
      <p:cViewPr varScale="1">
        <p:scale>
          <a:sx n="89" d="100"/>
          <a:sy n="89" d="100"/>
        </p:scale>
        <p:origin x="-102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1381725699251936"/>
          <c:y val="4.6682087964388698E-2"/>
          <c:w val="0.72406230591550569"/>
          <c:h val="0.4258017441697696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Единый норматив</c:v>
                </c:pt>
                <c:pt idx="1">
                  <c:v>Дополнительный дифференцированный норматив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 formatCode="0.0%">
                  <c:v>3.0000000000000005E-3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C2-42DF-BB4D-BED92CA55C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Единый норматив</c:v>
                </c:pt>
                <c:pt idx="1">
                  <c:v>Дополнительный дифференцированный норматив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 formatCode="0.0%">
                  <c:v>3.0000000000000005E-3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1C2-42DF-BB4D-BED92CA55C1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Единый норматив</c:v>
                </c:pt>
                <c:pt idx="1">
                  <c:v>Дополнительный дифференцированный норматив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 formatCode="0.0%">
                  <c:v>3.0000000000000005E-3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1C2-42DF-BB4D-BED92CA55C11}"/>
            </c:ext>
          </c:extLst>
        </c:ser>
        <c:shape val="box"/>
        <c:axId val="97765632"/>
        <c:axId val="97787904"/>
        <c:axId val="97814720"/>
      </c:bar3DChart>
      <c:catAx>
        <c:axId val="97765632"/>
        <c:scaling>
          <c:orientation val="minMax"/>
        </c:scaling>
        <c:axPos val="b"/>
        <c:numFmt formatCode="General" sourceLinked="0"/>
        <c:tickLblPos val="nextTo"/>
        <c:txPr>
          <a:bodyPr anchor="ctr" anchorCtr="0"/>
          <a:lstStyle/>
          <a:p>
            <a:pPr>
              <a:defRPr sz="1200" normalizeH="0" baseline="0">
                <a:latin typeface="Times New Roman" pitchFamily="18" charset="0"/>
              </a:defRPr>
            </a:pPr>
            <a:endParaRPr lang="ru-RU"/>
          </a:p>
        </c:txPr>
        <c:crossAx val="97787904"/>
        <c:crosses val="autoZero"/>
        <c:auto val="1"/>
        <c:lblAlgn val="ctr"/>
        <c:lblOffset val="100"/>
      </c:catAx>
      <c:valAx>
        <c:axId val="97787904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7765632"/>
        <c:crosses val="autoZero"/>
        <c:crossBetween val="between"/>
      </c:valAx>
      <c:serAx>
        <c:axId val="9781472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7787904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4142492203374832E-2"/>
          <c:y val="7.8221674738934474E-2"/>
          <c:w val="0.97585750779662506"/>
          <c:h val="0.8435566505221310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>
                <c:manualLayout>
                  <c:x val="6.5843160554658652E-3"/>
                  <c:y val="0.2761460287242084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2021 год </a:t>
                    </a:r>
                    <a:b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7,8 тыс.руб.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C1-43DE-93FE-EF2631DB1E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Лист1!$A$2</c:f>
            </c:multiLvlStrRef>
          </c:cat>
          <c:val>
            <c:numRef>
              <c:f>Лист1!$B$2</c:f>
              <c:numCache>
                <c:formatCode>0.0</c:formatCode>
                <c:ptCount val="1"/>
                <c:pt idx="0">
                  <c:v>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C1-43DE-93FE-EF2631DB1E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dLbls>
            <c:dLbl>
              <c:idx val="0"/>
              <c:layout>
                <c:manualLayout>
                  <c:x val="4.3895440369772394E-3"/>
                  <c:y val="0.38399731235476964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2022 год </a:t>
                    </a:r>
                    <a:b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8,1 тыс.руб.</a:t>
                    </a:r>
                    <a:endParaRPr lang="ru-RU" sz="11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C1-43DE-93FE-EF2631DB1E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Лист1!$A$2</c:f>
            </c:multiLvlStrRef>
          </c:cat>
          <c:val>
            <c:numRef>
              <c:f>Лист1!$C$2</c:f>
              <c:numCache>
                <c:formatCode>0.0</c:formatCode>
                <c:ptCount val="1"/>
                <c:pt idx="0">
                  <c:v>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DC1-43DE-93FE-EF2631DB1EA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 год</c:v>
                </c:pt>
              </c:strCache>
            </c:strRef>
          </c:tx>
          <c:dLbls>
            <c:dLbl>
              <c:idx val="0"/>
              <c:layout>
                <c:manualLayout>
                  <c:x val="4.3893712202828809E-3"/>
                  <c:y val="0.39999720036955189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2023 год </a:t>
                    </a:r>
                    <a:b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8,4</a:t>
                    </a:r>
                  </a:p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тыс. руб.</a:t>
                    </a:r>
                    <a:endParaRPr lang="ru-RU" sz="11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DC1-43DE-93FE-EF2631DB1E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Лист1!$A$2</c:f>
            </c:multiLvlStrRef>
          </c:cat>
          <c:val>
            <c:numRef>
              <c:f>Лист1!$D$2</c:f>
              <c:numCache>
                <c:formatCode>0.0</c:formatCode>
                <c:ptCount val="1"/>
                <c:pt idx="0">
                  <c:v>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DC1-43DE-93FE-EF2631DB1EA2}"/>
            </c:ext>
          </c:extLst>
        </c:ser>
        <c:axId val="66807296"/>
        <c:axId val="66808832"/>
      </c:barChart>
      <c:catAx>
        <c:axId val="66807296"/>
        <c:scaling>
          <c:orientation val="minMax"/>
        </c:scaling>
        <c:delete val="1"/>
        <c:axPos val="b"/>
        <c:numFmt formatCode="General" sourceLinked="0"/>
        <c:tickLblPos val="none"/>
        <c:crossAx val="66808832"/>
        <c:crosses val="autoZero"/>
        <c:auto val="1"/>
        <c:lblAlgn val="ctr"/>
        <c:lblOffset val="100"/>
      </c:catAx>
      <c:valAx>
        <c:axId val="66808832"/>
        <c:scaling>
          <c:orientation val="minMax"/>
        </c:scaling>
        <c:delete val="1"/>
        <c:axPos val="l"/>
        <c:majorGridlines/>
        <c:numFmt formatCode="0.0" sourceLinked="1"/>
        <c:tickLblPos val="none"/>
        <c:crossAx val="668072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520639302346002"/>
          <c:y val="0.12524435009872856"/>
          <c:w val="0.25086237756087065"/>
          <c:h val="0.759968742949460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,3%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039-400C-9271-BCEAA3B81C9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1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9,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039-400C-9271-BCEAA3B81C9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1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039-400C-9271-BCEAA3B81C9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 sz="11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6,8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39-400C-9271-BCEAA3B81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жилищно-коммунальное хозяйство  –  55750,2 тыс.руб. </c:v>
                </c:pt>
                <c:pt idx="1">
                  <c:v>культура – 11390,0 тыс.руб.</c:v>
                </c:pt>
                <c:pt idx="2">
                  <c:v>социальная политика  –  15327,3 тыс. руб. 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0.45300000000000001</c:v>
                </c:pt>
                <c:pt idx="1">
                  <c:v>9.3000000000000041E-2</c:v>
                </c:pt>
                <c:pt idx="2">
                  <c:v>0.125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039-400C-9271-BCEAA3B81C9F}"/>
            </c:ext>
          </c:extLst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8510453584367674"/>
          <c:y val="0.22036853635320139"/>
          <c:w val="0.48555383380541861"/>
          <c:h val="0.66383725583517506"/>
        </c:manualLayout>
      </c:layout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4B5193-1152-4A2B-9B78-A71E08E7435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252FE3-D4CD-432B-8FDC-7546C2E6F0C5}">
      <dgm:prSet phldrT="[Текст]" custT="1"/>
      <dgm:spPr>
        <a:solidFill>
          <a:srgbClr val="FF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 Санкт-Петербурга  от 23 сентября 2020 года №419-94 «О межбюджетных трансфертах бюджетам внутригородских муниципальных образований Санкт-Петербурга из бюджета Санкт-Петербурга» 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69F45D-3569-496B-BEF3-D416825BD65A}" type="parTrans" cxnId="{189A7BCD-8569-4445-B550-59AAAD50D658}">
      <dgm:prSet/>
      <dgm:spPr/>
      <dgm:t>
        <a:bodyPr/>
        <a:lstStyle/>
        <a:p>
          <a:endParaRPr lang="ru-RU"/>
        </a:p>
      </dgm:t>
    </dgm:pt>
    <dgm:pt modelId="{86C4C317-8991-46F9-AC62-BCE95F79DF6C}" type="sibTrans" cxnId="{189A7BCD-8569-4445-B550-59AAAD50D658}">
      <dgm:prSet/>
      <dgm:spPr/>
      <dgm:t>
        <a:bodyPr/>
        <a:lstStyle/>
        <a:p>
          <a:endParaRPr lang="ru-RU"/>
        </a:p>
      </dgm:t>
    </dgm:pt>
    <dgm:pt modelId="{1E1FE2DE-A606-49BD-9F98-CFF06BFD6792}">
      <dgm:prSet phldrT="[Текст]" custT="1"/>
      <dgm:spPr>
        <a:solidFill>
          <a:srgbClr val="99FF99"/>
        </a:solidFill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 закона Санкт-Петербурга «О бюджете Санкт-Петербурга на 2021 год и на плановый период 2022 и 2023 годов»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3793FB-9CC1-4BF5-B198-F6C62D54E858}" type="parTrans" cxnId="{9A5F9F59-28F1-412D-BBE1-E26A6FD0D596}">
      <dgm:prSet/>
      <dgm:spPr/>
      <dgm:t>
        <a:bodyPr/>
        <a:lstStyle/>
        <a:p>
          <a:endParaRPr lang="ru-RU"/>
        </a:p>
      </dgm:t>
    </dgm:pt>
    <dgm:pt modelId="{64228657-FBAD-4334-B9F9-A98D9CD835F1}" type="sibTrans" cxnId="{9A5F9F59-28F1-412D-BBE1-E26A6FD0D596}">
      <dgm:prSet/>
      <dgm:spPr/>
      <dgm:t>
        <a:bodyPr/>
        <a:lstStyle/>
        <a:p>
          <a:endParaRPr lang="ru-RU"/>
        </a:p>
      </dgm:t>
    </dgm:pt>
    <dgm:pt modelId="{BBA45E71-6CA3-41F4-AB86-F83A79F34C33}">
      <dgm:prSet phldrT="[Текст]" custT="1"/>
      <dgm:spPr>
        <a:solidFill>
          <a:schemeClr val="accent5">
            <a:lumMod val="40000"/>
            <a:lumOff val="60000"/>
          </a:schemeClr>
        </a:solidFill>
        <a:effectLst>
          <a:innerShdw blurRad="63500" dist="50800" dir="162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 Санкт-Петербурга от 23 сентября 2009 года №420-79 «Об организации местного самоуправления в Санкт-Петербурге» (с изменениями на 21 декабря 2020 года)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EC41EB-DBF9-493D-9D9B-770A441761F3}" type="parTrans" cxnId="{689DE7DE-BC13-41C9-ADBC-5991887B9020}">
      <dgm:prSet/>
      <dgm:spPr/>
      <dgm:t>
        <a:bodyPr/>
        <a:lstStyle/>
        <a:p>
          <a:endParaRPr lang="ru-RU"/>
        </a:p>
      </dgm:t>
    </dgm:pt>
    <dgm:pt modelId="{EE11DB24-C494-4BCB-B9B9-95EF5A5547B1}" type="sibTrans" cxnId="{689DE7DE-BC13-41C9-ADBC-5991887B9020}">
      <dgm:prSet custT="1"/>
      <dgm:spPr/>
      <dgm:t>
        <a:bodyPr/>
        <a:lstStyle/>
        <a:p>
          <a:endParaRPr lang="ru-RU" sz="2800"/>
        </a:p>
      </dgm:t>
    </dgm:pt>
    <dgm:pt modelId="{1A70DC01-17D8-4CC5-8A7C-8765876DB306}">
      <dgm:prSet phldrT="[Текст]" custT="1"/>
      <dgm:spPr>
        <a:solidFill>
          <a:srgbClr val="CCFFCC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soft" dir="t"/>
        </a:scene3d>
        <a:sp3d extrusionH="76200">
          <a:bevelB/>
          <a:extrusionClr>
            <a:schemeClr val="tx1"/>
          </a:extrusionClr>
        </a:sp3d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Правительство Санкт-Петербурга Комитет Финансов Санкт-Петербурга распоряжение от 18 сентября 2020 года №103-р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3D60BDE-ADEE-4C93-A5E1-18BA2049E909}" type="parTrans" cxnId="{96299342-7CB9-4E3C-81AA-76FECF3FC113}">
      <dgm:prSet/>
      <dgm:spPr/>
      <dgm:t>
        <a:bodyPr/>
        <a:lstStyle/>
        <a:p>
          <a:endParaRPr lang="ru-RU"/>
        </a:p>
      </dgm:t>
    </dgm:pt>
    <dgm:pt modelId="{E6117621-BF40-4518-B1D9-39565540E1EA}" type="sibTrans" cxnId="{96299342-7CB9-4E3C-81AA-76FECF3FC113}">
      <dgm:prSet/>
      <dgm:spPr>
        <a:solidFill>
          <a:schemeClr val="accent1">
            <a:tint val="6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/>
        </a:p>
      </dgm:t>
    </dgm:pt>
    <dgm:pt modelId="{6DA5B4CE-8C03-444D-916B-DDA09C75296E}">
      <dgm:prSet custT="1"/>
      <dgm:spPr>
        <a:solidFill>
          <a:schemeClr val="accent2">
            <a:lumMod val="40000"/>
            <a:lumOff val="60000"/>
          </a:schemeClr>
        </a:solid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 Санкт-Петербурга от 9 ноября 2011 года №728-132 «Социальный кодекс Санкт-Петербурга»</a:t>
          </a:r>
          <a:endParaRPr lang="ru-RU" sz="1400" baseline="0" dirty="0">
            <a:solidFill>
              <a:schemeClr val="tx1"/>
            </a:solidFill>
          </a:endParaRPr>
        </a:p>
      </dgm:t>
    </dgm:pt>
    <dgm:pt modelId="{24FCD99E-5DC0-4294-A644-EDFD538B888D}" type="sibTrans" cxnId="{D62B5FD4-E8CE-404C-8C44-C29AD1BD362F}">
      <dgm:prSet/>
      <dgm:spPr>
        <a:noFill/>
      </dgm:spPr>
      <dgm:t>
        <a:bodyPr/>
        <a:lstStyle/>
        <a:p>
          <a:endParaRPr lang="ru-RU"/>
        </a:p>
      </dgm:t>
    </dgm:pt>
    <dgm:pt modelId="{5EE72788-0581-44EC-BA43-679666D07A0E}" type="parTrans" cxnId="{D62B5FD4-E8CE-404C-8C44-C29AD1BD362F}">
      <dgm:prSet/>
      <dgm:spPr/>
      <dgm:t>
        <a:bodyPr/>
        <a:lstStyle/>
        <a:p>
          <a:endParaRPr lang="ru-RU"/>
        </a:p>
      </dgm:t>
    </dgm:pt>
    <dgm:pt modelId="{9B9F196E-3D20-4ED9-B3E0-DA0D246448A9}" type="pres">
      <dgm:prSet presAssocID="{714B5193-1152-4A2B-9B78-A71E08E74352}" presName="cycle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A58025-20E9-44AC-B9BE-0AF68C8A98BF}" type="pres">
      <dgm:prSet presAssocID="{44252FE3-D4CD-432B-8FDC-7546C2E6F0C5}" presName="node" presStyleLbl="node1" presStyleIdx="0" presStyleCnt="5" custScaleX="228196" custScaleY="143495" custRadScaleRad="99972" custRadScaleInc="-120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1E7D2-77B3-4998-9FB1-A3B1F5483EE5}" type="pres">
      <dgm:prSet presAssocID="{86C4C317-8991-46F9-AC62-BCE95F79DF6C}" presName="sibTrans" presStyleLbl="sibTrans2D1" presStyleIdx="0" presStyleCnt="5"/>
      <dgm:spPr/>
      <dgm:t>
        <a:bodyPr/>
        <a:lstStyle/>
        <a:p>
          <a:endParaRPr lang="ru-RU"/>
        </a:p>
      </dgm:t>
    </dgm:pt>
    <dgm:pt modelId="{7AB0DCB1-4FA1-4C60-AC44-25BF7DE9FAE9}" type="pres">
      <dgm:prSet presAssocID="{86C4C317-8991-46F9-AC62-BCE95F79DF6C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65C19D11-14AF-4F18-82C1-5B871DE118DD}" type="pres">
      <dgm:prSet presAssocID="{1E1FE2DE-A606-49BD-9F98-CFF06BFD6792}" presName="node" presStyleLbl="node1" presStyleIdx="1" presStyleCnt="5" custScaleX="213711" custScaleY="140448" custRadScaleRad="104802" custRadScaleInc="352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E711E-552C-400C-B044-8353FF6EB02D}" type="pres">
      <dgm:prSet presAssocID="{64228657-FBAD-4334-B9F9-A98D9CD835F1}" presName="sibTrans" presStyleLbl="sibTrans2D1" presStyleIdx="1" presStyleCnt="5" custAng="21200422" custFlipHor="0" custScaleX="284559" custScaleY="125835" custLinFactX="714805" custLinFactY="-198507" custLinFactNeighborX="800000" custLinFactNeighborY="-200000"/>
      <dgm:spPr/>
      <dgm:t>
        <a:bodyPr/>
        <a:lstStyle/>
        <a:p>
          <a:endParaRPr lang="ru-RU"/>
        </a:p>
      </dgm:t>
    </dgm:pt>
    <dgm:pt modelId="{80F622F9-F238-4CC9-B5C9-E7A00FF5B52E}" type="pres">
      <dgm:prSet presAssocID="{64228657-FBAD-4334-B9F9-A98D9CD835F1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CC86F6A9-3408-45E0-B5F0-3AF5C0686414}" type="pres">
      <dgm:prSet presAssocID="{BBA45E71-6CA3-41F4-AB86-F83A79F34C33}" presName="node" presStyleLbl="node1" presStyleIdx="2" presStyleCnt="5" custScaleX="224329" custScaleY="139344" custRadScaleRad="46826" custRadScaleInc="-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4D0F7-1962-417F-8CD6-266DBACE5BC9}" type="pres">
      <dgm:prSet presAssocID="{EE11DB24-C494-4BCB-B9B9-95EF5A5547B1}" presName="sibTrans" presStyleLbl="sibTrans2D1" presStyleIdx="2" presStyleCnt="5" custAng="12376624" custFlipHor="0" custScaleX="187197" custScaleY="117581" custLinFactX="-992948" custLinFactY="-300000" custLinFactNeighborX="-1000000" custLinFactNeighborY="-323852"/>
      <dgm:spPr/>
      <dgm:t>
        <a:bodyPr/>
        <a:lstStyle/>
        <a:p>
          <a:endParaRPr lang="ru-RU"/>
        </a:p>
      </dgm:t>
    </dgm:pt>
    <dgm:pt modelId="{D5DF00D9-B910-493A-A0C0-E7AA3CB766EC}" type="pres">
      <dgm:prSet presAssocID="{EE11DB24-C494-4BCB-B9B9-95EF5A5547B1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0D2BF836-C15E-44FF-B725-72DED66E6FDF}" type="pres">
      <dgm:prSet presAssocID="{1A70DC01-17D8-4CC5-8A7C-8765876DB306}" presName="node" presStyleLbl="node1" presStyleIdx="3" presStyleCnt="5" custScaleX="132787" custScaleY="156098" custRadScaleRad="103267" custRadScaleInc="-66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23F74-318A-4E57-BE26-F53129BB2CD5}" type="pres">
      <dgm:prSet presAssocID="{E6117621-BF40-4518-B1D9-39565540E1EA}" presName="sibTrans" presStyleLbl="sibTrans2D1" presStyleIdx="3" presStyleCnt="5" custFlipVert="1" custFlipHor="1" custScaleX="115610" custScaleY="52469" custLinFactX="500000" custLinFactY="-79822" custLinFactNeighborX="586135" custLinFactNeighborY="-100000"/>
      <dgm:spPr/>
      <dgm:t>
        <a:bodyPr/>
        <a:lstStyle/>
        <a:p>
          <a:endParaRPr lang="ru-RU"/>
        </a:p>
      </dgm:t>
    </dgm:pt>
    <dgm:pt modelId="{AF4F9060-D193-4553-B28E-B840B3D9A70F}" type="pres">
      <dgm:prSet presAssocID="{E6117621-BF40-4518-B1D9-39565540E1EA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C5EF1A5-343F-411B-9539-2FF839C45B40}" type="pres">
      <dgm:prSet presAssocID="{6DA5B4CE-8C03-444D-916B-DDA09C75296E}" presName="node" presStyleLbl="node1" presStyleIdx="4" presStyleCnt="5" custScaleX="141985" custScaleY="185181" custRadScaleRad="145511" custRadScaleInc="-464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4338C-3384-4B67-9B63-BA7F2A62742F}" type="pres">
      <dgm:prSet presAssocID="{24FCD99E-5DC0-4294-A644-EDFD538B888D}" presName="sibTrans" presStyleLbl="sibTrans2D1" presStyleIdx="4" presStyleCnt="5"/>
      <dgm:spPr/>
      <dgm:t>
        <a:bodyPr/>
        <a:lstStyle/>
        <a:p>
          <a:endParaRPr lang="ru-RU"/>
        </a:p>
      </dgm:t>
    </dgm:pt>
    <dgm:pt modelId="{EA7197CC-B250-4FA0-89AB-991B532BA0F4}" type="pres">
      <dgm:prSet presAssocID="{24FCD99E-5DC0-4294-A644-EDFD538B888D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96299342-7CB9-4E3C-81AA-76FECF3FC113}" srcId="{714B5193-1152-4A2B-9B78-A71E08E74352}" destId="{1A70DC01-17D8-4CC5-8A7C-8765876DB306}" srcOrd="3" destOrd="0" parTransId="{F3D60BDE-ADEE-4C93-A5E1-18BA2049E909}" sibTransId="{E6117621-BF40-4518-B1D9-39565540E1EA}"/>
    <dgm:cxn modelId="{D204FC4B-AF37-497D-8F33-0D31CEC234B8}" type="presOf" srcId="{64228657-FBAD-4334-B9F9-A98D9CD835F1}" destId="{80F622F9-F238-4CC9-B5C9-E7A00FF5B52E}" srcOrd="1" destOrd="0" presId="urn:microsoft.com/office/officeart/2005/8/layout/cycle2"/>
    <dgm:cxn modelId="{1307A67E-6829-43C7-837B-476126AC6A78}" type="presOf" srcId="{86C4C317-8991-46F9-AC62-BCE95F79DF6C}" destId="{4241E7D2-77B3-4998-9FB1-A3B1F5483EE5}" srcOrd="0" destOrd="0" presId="urn:microsoft.com/office/officeart/2005/8/layout/cycle2"/>
    <dgm:cxn modelId="{94733D26-E640-41D4-9329-8BAE6AC29F9E}" type="presOf" srcId="{24FCD99E-5DC0-4294-A644-EDFD538B888D}" destId="{C034338C-3384-4B67-9B63-BA7F2A62742F}" srcOrd="0" destOrd="0" presId="urn:microsoft.com/office/officeart/2005/8/layout/cycle2"/>
    <dgm:cxn modelId="{DC0DBB00-9FEE-4C4B-8068-EF31E5AA31CE}" type="presOf" srcId="{E6117621-BF40-4518-B1D9-39565540E1EA}" destId="{AF4F9060-D193-4553-B28E-B840B3D9A70F}" srcOrd="1" destOrd="0" presId="urn:microsoft.com/office/officeart/2005/8/layout/cycle2"/>
    <dgm:cxn modelId="{D8C00F50-2050-4FBE-81BF-B56ECE2A869C}" type="presOf" srcId="{86C4C317-8991-46F9-AC62-BCE95F79DF6C}" destId="{7AB0DCB1-4FA1-4C60-AC44-25BF7DE9FAE9}" srcOrd="1" destOrd="0" presId="urn:microsoft.com/office/officeart/2005/8/layout/cycle2"/>
    <dgm:cxn modelId="{689DE7DE-BC13-41C9-ADBC-5991887B9020}" srcId="{714B5193-1152-4A2B-9B78-A71E08E74352}" destId="{BBA45E71-6CA3-41F4-AB86-F83A79F34C33}" srcOrd="2" destOrd="0" parTransId="{9FEC41EB-DBF9-493D-9D9B-770A441761F3}" sibTransId="{EE11DB24-C494-4BCB-B9B9-95EF5A5547B1}"/>
    <dgm:cxn modelId="{C4FCABE1-81C8-4CD4-B877-AEAFABE8162C}" type="presOf" srcId="{EE11DB24-C494-4BCB-B9B9-95EF5A5547B1}" destId="{D5DF00D9-B910-493A-A0C0-E7AA3CB766EC}" srcOrd="1" destOrd="0" presId="urn:microsoft.com/office/officeart/2005/8/layout/cycle2"/>
    <dgm:cxn modelId="{5E9386E1-4CD1-4C0E-A265-3CDB1457FE51}" type="presOf" srcId="{E6117621-BF40-4518-B1D9-39565540E1EA}" destId="{EBE23F74-318A-4E57-BE26-F53129BB2CD5}" srcOrd="0" destOrd="0" presId="urn:microsoft.com/office/officeart/2005/8/layout/cycle2"/>
    <dgm:cxn modelId="{3AF78A96-9A3C-435E-BA80-6D762A86B4CC}" type="presOf" srcId="{1A70DC01-17D8-4CC5-8A7C-8765876DB306}" destId="{0D2BF836-C15E-44FF-B725-72DED66E6FDF}" srcOrd="0" destOrd="0" presId="urn:microsoft.com/office/officeart/2005/8/layout/cycle2"/>
    <dgm:cxn modelId="{4BB1805B-9E74-45A0-885C-C90E84EF1323}" type="presOf" srcId="{BBA45E71-6CA3-41F4-AB86-F83A79F34C33}" destId="{CC86F6A9-3408-45E0-B5F0-3AF5C0686414}" srcOrd="0" destOrd="0" presId="urn:microsoft.com/office/officeart/2005/8/layout/cycle2"/>
    <dgm:cxn modelId="{88BC8A30-1ADE-4EF4-86C6-233EC23CBBE1}" type="presOf" srcId="{EE11DB24-C494-4BCB-B9B9-95EF5A5547B1}" destId="{DAF4D0F7-1962-417F-8CD6-266DBACE5BC9}" srcOrd="0" destOrd="0" presId="urn:microsoft.com/office/officeart/2005/8/layout/cycle2"/>
    <dgm:cxn modelId="{037E20FD-FDBE-457D-A928-EB0263771E01}" type="presOf" srcId="{1E1FE2DE-A606-49BD-9F98-CFF06BFD6792}" destId="{65C19D11-14AF-4F18-82C1-5B871DE118DD}" srcOrd="0" destOrd="0" presId="urn:microsoft.com/office/officeart/2005/8/layout/cycle2"/>
    <dgm:cxn modelId="{35E5E41D-8767-4BB8-803C-D6A2E1D246DB}" type="presOf" srcId="{6DA5B4CE-8C03-444D-916B-DDA09C75296E}" destId="{DC5EF1A5-343F-411B-9539-2FF839C45B40}" srcOrd="0" destOrd="0" presId="urn:microsoft.com/office/officeart/2005/8/layout/cycle2"/>
    <dgm:cxn modelId="{3B692071-BC09-4FA6-95A3-26B9719C0BAD}" type="presOf" srcId="{714B5193-1152-4A2B-9B78-A71E08E74352}" destId="{9B9F196E-3D20-4ED9-B3E0-DA0D246448A9}" srcOrd="0" destOrd="0" presId="urn:microsoft.com/office/officeart/2005/8/layout/cycle2"/>
    <dgm:cxn modelId="{D62B5FD4-E8CE-404C-8C44-C29AD1BD362F}" srcId="{714B5193-1152-4A2B-9B78-A71E08E74352}" destId="{6DA5B4CE-8C03-444D-916B-DDA09C75296E}" srcOrd="4" destOrd="0" parTransId="{5EE72788-0581-44EC-BA43-679666D07A0E}" sibTransId="{24FCD99E-5DC0-4294-A644-EDFD538B888D}"/>
    <dgm:cxn modelId="{9A5F9F59-28F1-412D-BBE1-E26A6FD0D596}" srcId="{714B5193-1152-4A2B-9B78-A71E08E74352}" destId="{1E1FE2DE-A606-49BD-9F98-CFF06BFD6792}" srcOrd="1" destOrd="0" parTransId="{133793FB-9CC1-4BF5-B198-F6C62D54E858}" sibTransId="{64228657-FBAD-4334-B9F9-A98D9CD835F1}"/>
    <dgm:cxn modelId="{24EC371E-027C-4437-BB65-B7A60627C4B2}" type="presOf" srcId="{44252FE3-D4CD-432B-8FDC-7546C2E6F0C5}" destId="{20A58025-20E9-44AC-B9BE-0AF68C8A98BF}" srcOrd="0" destOrd="0" presId="urn:microsoft.com/office/officeart/2005/8/layout/cycle2"/>
    <dgm:cxn modelId="{7712B324-6046-437F-9D02-D103D80C472A}" type="presOf" srcId="{24FCD99E-5DC0-4294-A644-EDFD538B888D}" destId="{EA7197CC-B250-4FA0-89AB-991B532BA0F4}" srcOrd="1" destOrd="0" presId="urn:microsoft.com/office/officeart/2005/8/layout/cycle2"/>
    <dgm:cxn modelId="{6C425860-2F58-41D7-B4E7-2D81D4C5724F}" type="presOf" srcId="{64228657-FBAD-4334-B9F9-A98D9CD835F1}" destId="{E63E711E-552C-400C-B044-8353FF6EB02D}" srcOrd="0" destOrd="0" presId="urn:microsoft.com/office/officeart/2005/8/layout/cycle2"/>
    <dgm:cxn modelId="{189A7BCD-8569-4445-B550-59AAAD50D658}" srcId="{714B5193-1152-4A2B-9B78-A71E08E74352}" destId="{44252FE3-D4CD-432B-8FDC-7546C2E6F0C5}" srcOrd="0" destOrd="0" parTransId="{DA69F45D-3569-496B-BEF3-D416825BD65A}" sibTransId="{86C4C317-8991-46F9-AC62-BCE95F79DF6C}"/>
    <dgm:cxn modelId="{A54BFEFA-7736-4F8A-A848-CB824A745172}" type="presParOf" srcId="{9B9F196E-3D20-4ED9-B3E0-DA0D246448A9}" destId="{20A58025-20E9-44AC-B9BE-0AF68C8A98BF}" srcOrd="0" destOrd="0" presId="urn:microsoft.com/office/officeart/2005/8/layout/cycle2"/>
    <dgm:cxn modelId="{740D2D8C-453E-415D-9842-79D1C7B36066}" type="presParOf" srcId="{9B9F196E-3D20-4ED9-B3E0-DA0D246448A9}" destId="{4241E7D2-77B3-4998-9FB1-A3B1F5483EE5}" srcOrd="1" destOrd="0" presId="urn:microsoft.com/office/officeart/2005/8/layout/cycle2"/>
    <dgm:cxn modelId="{ED30F1F8-5771-4335-A9A8-8C63D8533B61}" type="presParOf" srcId="{4241E7D2-77B3-4998-9FB1-A3B1F5483EE5}" destId="{7AB0DCB1-4FA1-4C60-AC44-25BF7DE9FAE9}" srcOrd="0" destOrd="0" presId="urn:microsoft.com/office/officeart/2005/8/layout/cycle2"/>
    <dgm:cxn modelId="{88B67135-87A4-460A-BAF2-073B7CB3B820}" type="presParOf" srcId="{9B9F196E-3D20-4ED9-B3E0-DA0D246448A9}" destId="{65C19D11-14AF-4F18-82C1-5B871DE118DD}" srcOrd="2" destOrd="0" presId="urn:microsoft.com/office/officeart/2005/8/layout/cycle2"/>
    <dgm:cxn modelId="{888DB11A-4A08-40D5-ACFE-6F22B0198C34}" type="presParOf" srcId="{9B9F196E-3D20-4ED9-B3E0-DA0D246448A9}" destId="{E63E711E-552C-400C-B044-8353FF6EB02D}" srcOrd="3" destOrd="0" presId="urn:microsoft.com/office/officeart/2005/8/layout/cycle2"/>
    <dgm:cxn modelId="{ED5035C1-5DBC-4472-ADB2-BD8AA19ACD8F}" type="presParOf" srcId="{E63E711E-552C-400C-B044-8353FF6EB02D}" destId="{80F622F9-F238-4CC9-B5C9-E7A00FF5B52E}" srcOrd="0" destOrd="0" presId="urn:microsoft.com/office/officeart/2005/8/layout/cycle2"/>
    <dgm:cxn modelId="{501E4F42-C992-4A6C-9881-32512D74F8B2}" type="presParOf" srcId="{9B9F196E-3D20-4ED9-B3E0-DA0D246448A9}" destId="{CC86F6A9-3408-45E0-B5F0-3AF5C0686414}" srcOrd="4" destOrd="0" presId="urn:microsoft.com/office/officeart/2005/8/layout/cycle2"/>
    <dgm:cxn modelId="{86DEE946-2D78-466F-A14D-41C2EB633F52}" type="presParOf" srcId="{9B9F196E-3D20-4ED9-B3E0-DA0D246448A9}" destId="{DAF4D0F7-1962-417F-8CD6-266DBACE5BC9}" srcOrd="5" destOrd="0" presId="urn:microsoft.com/office/officeart/2005/8/layout/cycle2"/>
    <dgm:cxn modelId="{19E2FC06-5145-4AD2-BF27-A5A137A1D8ED}" type="presParOf" srcId="{DAF4D0F7-1962-417F-8CD6-266DBACE5BC9}" destId="{D5DF00D9-B910-493A-A0C0-E7AA3CB766EC}" srcOrd="0" destOrd="0" presId="urn:microsoft.com/office/officeart/2005/8/layout/cycle2"/>
    <dgm:cxn modelId="{C69BF1FD-DAE0-48E0-8305-F83C19BDF511}" type="presParOf" srcId="{9B9F196E-3D20-4ED9-B3E0-DA0D246448A9}" destId="{0D2BF836-C15E-44FF-B725-72DED66E6FDF}" srcOrd="6" destOrd="0" presId="urn:microsoft.com/office/officeart/2005/8/layout/cycle2"/>
    <dgm:cxn modelId="{2E7ECE1D-6442-4BA5-B7A3-1B39615D7DE1}" type="presParOf" srcId="{9B9F196E-3D20-4ED9-B3E0-DA0D246448A9}" destId="{EBE23F74-318A-4E57-BE26-F53129BB2CD5}" srcOrd="7" destOrd="0" presId="urn:microsoft.com/office/officeart/2005/8/layout/cycle2"/>
    <dgm:cxn modelId="{E412C9EF-C3D7-4599-AE86-F64C02002E1A}" type="presParOf" srcId="{EBE23F74-318A-4E57-BE26-F53129BB2CD5}" destId="{AF4F9060-D193-4553-B28E-B840B3D9A70F}" srcOrd="0" destOrd="0" presId="urn:microsoft.com/office/officeart/2005/8/layout/cycle2"/>
    <dgm:cxn modelId="{FADDB3A5-BDCB-4D34-90C8-3D694091DC5F}" type="presParOf" srcId="{9B9F196E-3D20-4ED9-B3E0-DA0D246448A9}" destId="{DC5EF1A5-343F-411B-9539-2FF839C45B40}" srcOrd="8" destOrd="0" presId="urn:microsoft.com/office/officeart/2005/8/layout/cycle2"/>
    <dgm:cxn modelId="{E885E663-6FE4-47F3-BBDA-88EDDCE7A5B0}" type="presParOf" srcId="{9B9F196E-3D20-4ED9-B3E0-DA0D246448A9}" destId="{C034338C-3384-4B67-9B63-BA7F2A62742F}" srcOrd="9" destOrd="0" presId="urn:microsoft.com/office/officeart/2005/8/layout/cycle2"/>
    <dgm:cxn modelId="{BE7E5E04-D71A-4760-90AC-2906A7C74AA0}" type="presParOf" srcId="{C034338C-3384-4B67-9B63-BA7F2A62742F}" destId="{EA7197CC-B250-4FA0-89AB-991B532BA0F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54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9354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DA2FF36-4AC7-44E1-AA83-45EEFA003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5105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5471"/>
            <a:ext cx="5438464" cy="446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54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9354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DA057FC-372F-4B06-BE51-8AB220425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775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261DB-40B2-4957-B57A-9ABB60E572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6A58E-21B0-4228-A6A7-4F1C55DBC6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8DD3F-80D7-48B6-B775-8F0D1D2625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5E7AF-E333-4F68-BA2E-408532CAD4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16C09-64D3-41A9-88BA-340AC3376B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B6CEF-F1A4-4518-B1A3-AA254E16E1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0E259-8365-47B8-8512-F642268A0E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59C02-F817-4A84-8495-6372D5E80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E20016-5A97-4ED1-9DF5-84C448F90F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443EB-4C23-43BC-871D-0D9B3A2230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81277-F712-44C0-A7FC-9174524221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091B8DF-7744-4D64-9123-A13CB0929C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" Target="slide5.xml"/><Relationship Id="rId7" Type="http://schemas.openxmlformats.org/officeDocument/2006/relationships/slide" Target="slide1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nfo@mo47.spb.ru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357290" y="1214422"/>
            <a:ext cx="7286676" cy="52864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ВНУТРИГОРОДСКОГО МУНИЦИПАЛЬНОГО ОБРАЗОВАНИЯ САНКТ-ПЕТЕРБУРГА МУНИЦИПАЛЬНЫЙ ОКРУГ</a:t>
            </a:r>
            <a:b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ПУЛКОВСКИЙ МЕРИДИАН </a:t>
            </a:r>
            <a:b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год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42852"/>
            <a:ext cx="7572428" cy="10001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31640" y="1052736"/>
            <a:ext cx="7647836" cy="115212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effectLst/>
              </a:rPr>
              <a:t>ДОХОДНАЯ ЧАСТЬ БЮДЖЕТА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Сумма налога, зачисляемая в бюджеты субъектов Российской Федерации – величина непостоянная, так как зависит от нескольких факторов. Например, от количества налогоплательщиков и их добросовестности, от экономических отношений в стране и т.д.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4826642"/>
              </p:ext>
            </p:extLst>
          </p:nvPr>
        </p:nvGraphicFramePr>
        <p:xfrm>
          <a:off x="1691678" y="2132856"/>
          <a:ext cx="6984780" cy="689017"/>
        </p:xfrm>
        <a:graphic>
          <a:graphicData uri="http://schemas.openxmlformats.org/drawingml/2006/table">
            <a:tbl>
              <a:tblPr/>
              <a:tblGrid>
                <a:gridCol w="20060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07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07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07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403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407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7525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42566">
                <a:tc rowSpan="2"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отчет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5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9361541"/>
              </p:ext>
            </p:extLst>
          </p:nvPr>
        </p:nvGraphicFramePr>
        <p:xfrm>
          <a:off x="1691682" y="2852936"/>
          <a:ext cx="6984773" cy="3661007"/>
        </p:xfrm>
        <a:graphic>
          <a:graphicData uri="http://schemas.openxmlformats.org/drawingml/2006/table">
            <a:tbl>
              <a:tblPr/>
              <a:tblGrid>
                <a:gridCol w="2027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61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61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61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63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261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7594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64119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115027,6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104255,4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103338,0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96037,8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100332,8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79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 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86718,6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73520,9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15600,0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16252,0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179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Налоги на совокупный доход 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75876,5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68951,6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295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10136,0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3966,7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295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оказания платных услуг и компенсации затрат государства 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706,1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602,6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179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поступления, 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28309,0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30734,5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87738,0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82037,8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84080,8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179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дотации из бюджета Санкт-Петербурга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466,9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3304,5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60691,5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66362,5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67761,9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6560757"/>
                  </a:ext>
                </a:extLst>
              </a:tr>
              <a:tr h="24295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субсидии из бюджета Санкт-Петербурга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10000,0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295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из бюджета Санкт-Петербурга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17842,1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17430,0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17046,5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15675,3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16318,9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980728"/>
            <a:ext cx="7498080" cy="57606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effectLst/>
              </a:rPr>
              <a:t>РАСХОДНАЯ ЧАСТЬ БЮДЖЕТА</a:t>
            </a:r>
          </a:p>
        </p:txBody>
      </p:sp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4140136"/>
              </p:ext>
            </p:extLst>
          </p:nvPr>
        </p:nvGraphicFramePr>
        <p:xfrm>
          <a:off x="1619671" y="1700808"/>
          <a:ext cx="7200802" cy="792088"/>
        </p:xfrm>
        <a:graphic>
          <a:graphicData uri="http://schemas.openxmlformats.org/drawingml/2006/table">
            <a:tbl>
              <a:tblPr/>
              <a:tblGrid>
                <a:gridCol w="1910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17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56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52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47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173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612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10773">
                <a:tc rowSpan="2"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отчет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1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1651091"/>
              </p:ext>
            </p:extLst>
          </p:nvPr>
        </p:nvGraphicFramePr>
        <p:xfrm>
          <a:off x="1619671" y="2492896"/>
          <a:ext cx="7200800" cy="4060538"/>
        </p:xfrm>
        <a:graphic>
          <a:graphicData uri="http://schemas.openxmlformats.org/drawingml/2006/table">
            <a:tbl>
              <a:tblPr/>
              <a:tblGrid>
                <a:gridCol w="1910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17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56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52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47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173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6129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00762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бюджета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127693,3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104676,2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123156,2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96037,8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103578,2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057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ВОПРОСЫ, в т.ч.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33404,8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30543,7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32303,1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35102,4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36506,4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0762">
                <a:tc>
                  <a:txBody>
                    <a:bodyPr/>
                    <a:lstStyle/>
                    <a:p>
                      <a:pPr marL="177800" marR="111125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3168">
                <a:tc>
                  <a:txBody>
                    <a:bodyPr/>
                    <a:lstStyle/>
                    <a:p>
                      <a:pPr marL="180975" marR="111125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выборов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0762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57,2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48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423,0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5089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50796,3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50210,4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55750,2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35223,4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38632,3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548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1514,4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1658,3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2920,8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2094,0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2177,7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548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КУЛЬТУРА, КИНЕМАТОГРАФИЯ 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21239,1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3695,0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11390,0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4270,0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548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16118,3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15852,2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15327,3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14085,1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14648,5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5057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1367,7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1270,0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1270,0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1320,8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5057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СРЕДСТВА МАССОВОЙ ИНФОРМАЦИИ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3134,5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2315,6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3934,8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3514,9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3795,4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85720" y="214290"/>
            <a:ext cx="828680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ea typeface="+mj-ea"/>
                <a:cs typeface="+mn-cs"/>
              </a:rPr>
              <a:t>       </a:t>
            </a:r>
            <a:endParaRPr lang="ru-RU" sz="36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latin typeface="Georgia" pitchFamily="18" charset="0"/>
              <a:ea typeface="+mj-ea"/>
              <a:cs typeface="+mn-cs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1124744"/>
            <a:ext cx="7858180" cy="5376090"/>
          </a:xfrm>
        </p:spPr>
        <p:txBody>
          <a:bodyPr>
            <a:noAutofit/>
          </a:bodyPr>
          <a:lstStyle/>
          <a:p>
            <a:pPr marL="0" indent="44767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Наиболее значимыми ассигнованиями бюджета на 2021 год являются ассигнования на реализацию мероприятий по благоустройству территории муниципального округа Пулковский меридиан.</a:t>
            </a:r>
          </a:p>
          <a:p>
            <a:pPr marL="0" indent="44767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Одним из основных направлений деятельности по благоустройству является обустройство детских и спортивных площадок. Уже несколько лет в муниципальном образовании действует долгосрочная программа развития сети детских и спортивных площадок. Она имеет целью, с одной стороны, приведение и поддержание в хорошем состоянии существующих детских площадок, с другой стороны – создание новых, отвечающих современным требованиям, зон отдыха. Развитие внутриквартальной инфраструктуры включает в себя ремонт асфальтового покрытия, уширение внутридворовых проездов, прокладку пешеходных дорожек, установку скамеек. </a:t>
            </a:r>
          </a:p>
          <a:p>
            <a:pPr marL="0" indent="44767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Также проводится озеленение внутридворовых территорий, которое включает в себя устройство газонов, посадку деревьев, кустарников, валку деревьев-угроз, установку вазонов для цветников.</a:t>
            </a:r>
          </a:p>
          <a:p>
            <a:pPr marL="0" indent="44767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Работы, связанные с выполнением мероприятий по образованию, в 2021 году запланированы согласно муниципальным программам: «Профилактика дорожно-транспортного травматизма на территории муниципального образования», «Участие в профилактике терроризма и экстремизма, а также  минимизация и (или) ликвидация последствий их проявлений на территории муниципального образования» «Мероприятия по профилактике незаконного потребления наркотических средств и психотропных веществ, новых потенциально опасных психоактивных веществ, наркомании на территории муниципального образования», «Проведение работ по военно-патриотическому воспитанию граждан».</a:t>
            </a: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85852" y="4357694"/>
            <a:ext cx="760605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12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928670"/>
            <a:ext cx="7715304" cy="1857388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59632" y="945014"/>
            <a:ext cx="763284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Работы, связанные с выполнением мероприятий по культуре и кинематографии, в 2021 году планируются согласно муниципальным программам: «Досуговые мероприятия для жителей муниципального образования», «Организация и проведение местных и участие в организации и проведении городских праздничных и иных зрелищных мероприятий» 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 в области социальной политики относятся к публичным нормативным обязательствам муниципального образования.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них входят: ежемесячные доплаты к пенсии лицам, замещавшим муниципальные должности, должности муниципальной службы в органах местного самоуправления внутригородских муниципальных образований Санкт-Петербурга, а также организация и осуществление деятельности по опеке и попечительству, содержание ребенка в семье опекуна и приемной семье и выплаты вознаграждения приемному родителю.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4021510"/>
              </p:ext>
            </p:extLst>
          </p:nvPr>
        </p:nvGraphicFramePr>
        <p:xfrm>
          <a:off x="1331640" y="3429000"/>
          <a:ext cx="7488832" cy="1129828"/>
        </p:xfrm>
        <a:graphic>
          <a:graphicData uri="http://schemas.openxmlformats.org/drawingml/2006/table">
            <a:tbl>
              <a:tblPr/>
              <a:tblGrid>
                <a:gridCol w="19265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27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39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63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80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56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561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01690">
                <a:tc rowSpan="2"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отчет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8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6907016"/>
              </p:ext>
            </p:extLst>
          </p:nvPr>
        </p:nvGraphicFramePr>
        <p:xfrm>
          <a:off x="1331640" y="4581128"/>
          <a:ext cx="7488833" cy="1830612"/>
        </p:xfrm>
        <a:graphic>
          <a:graphicData uri="http://schemas.openxmlformats.org/drawingml/2006/table">
            <a:tbl>
              <a:tblPr/>
              <a:tblGrid>
                <a:gridCol w="19278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14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39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63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80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56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561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906702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детей, находящихся под опекой (попечительством), на содержание которых выплачиваются денежные средства</a:t>
                      </a:r>
                    </a:p>
                  </a:txBody>
                  <a:tcPr marL="15700" marR="0" marT="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2733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приемных семей</a:t>
                      </a:r>
                    </a:p>
                  </a:txBody>
                  <a:tcPr marL="15700" marR="0" marT="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2733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детей в приемных семьях</a:t>
                      </a:r>
                    </a:p>
                  </a:txBody>
                  <a:tcPr marL="15700" marR="0" marT="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331640" y="1124744"/>
            <a:ext cx="763284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 smtClean="0"/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2021 году для жителей муниципального округа Пулковский меридиан, были проведены 49 мероприятий на общую сумму 10 229,7 тысяч рублей по муниципальным программам: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«Профилактика дорожно-транспортного травматизма на территории муниципального образования»;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«Проведение работ по военно-патриотическому воспитанию граждан»;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«Досуговые мероприятия  для жителей муниципального образования»;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«Организация и проведение местных и участие в организации и проведении городских праздничных и иных зрелищных мероприятий»;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«Обеспечение условий для развития на территории муниципального образования физической культуры и массового спорта, организация и проведение официального физкультурного мероприятия, физкультурно-оздоровительных мероприятий и спортивных мероприятий муниципального образования»;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«Участие в профилактике терроризма и экстремизма, а также минимизации и (или) ликвидации последствий их проявлений на территории муниципального образования»;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«Профилактика правонарушений на территории муниципального образования»;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«Мероприятия по профилактике незаконного потребления наркотических средств и психотропных веществ, наркомании на территории муниципального образования»;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«Содействие развитию малого бизнеса на территории муниципального образования».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Мероприятия, запланированные по вышеперечисленным муниципальным программам, в рамках реализации вопросов местного значения,  выполнены в полном объеме.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357290" y="1071546"/>
            <a:ext cx="750099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Основные направления бюджетной политики и основные направления налоговой политики муниципального округа Пулковский меридиан на </a:t>
            </a:r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2021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год.</a:t>
            </a:r>
            <a:endParaRPr lang="ru-RU" sz="2200" dirty="0"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214414" y="2500306"/>
            <a:ext cx="7719274" cy="3214710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внутригородского муниципального образования Санкт-Петербурга муниципальный округ Пулковский меридиан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муниципальный округ) на 2021 год подготовлены в соответствии с бюджетным законодательством Российской Федерации и Санкт-Петербурга в целях составления проекта бюджета муниципального округа Пулковский меридиан на 2021 год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проект бюджета на 2021 год). Проект бюджета на 2021 год формируется на один год.</a:t>
            </a:r>
          </a:p>
          <a:p>
            <a:pPr marL="0" indent="447675" algn="just" fontAlgn="base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 fontAlgn="base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 и налоговой политики муниципальный округа на 2021 год определяют условия, принимаемые для составления проекта бюджета на 2021 год, подходы к его формированию.</a:t>
            </a: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98753672"/>
              </p:ext>
            </p:extLst>
          </p:nvPr>
        </p:nvGraphicFramePr>
        <p:xfrm>
          <a:off x="1071538" y="1285860"/>
          <a:ext cx="7786742" cy="52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57290" y="928670"/>
            <a:ext cx="7286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подготовке учитывались положения следующих документов: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500298" y="1428736"/>
            <a:ext cx="478634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проекта бюджета в 2021 году планируется формировать из доходов, которые включают в себя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85720" y="214290"/>
            <a:ext cx="828680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ea typeface="+mj-ea"/>
                <a:cs typeface="+mn-cs"/>
              </a:rPr>
              <a:t>       </a:t>
            </a:r>
            <a:endParaRPr lang="ru-RU" sz="36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latin typeface="Georgia" pitchFamily="18" charset="0"/>
              <a:ea typeface="+mj-ea"/>
              <a:cs typeface="+mn-cs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1142976" y="5072074"/>
            <a:ext cx="7790712" cy="1428760"/>
          </a:xfrm>
        </p:spPr>
        <p:txBody>
          <a:bodyPr>
            <a:noAutofit/>
          </a:bodyPr>
          <a:lstStyle/>
          <a:p>
            <a:pPr marL="0" indent="447675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928670"/>
            <a:ext cx="2818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Доходы проекта бюджета</a:t>
            </a: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1571604" y="1643050"/>
            <a:ext cx="785818" cy="10001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7358082" y="1785926"/>
            <a:ext cx="857256" cy="9286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11" name="Прямоугольная выноска 10"/>
          <p:cNvSpPr/>
          <p:nvPr/>
        </p:nvSpPr>
        <p:spPr>
          <a:xfrm>
            <a:off x="5500694" y="2214554"/>
            <a:ext cx="1785950" cy="954107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поступления, в состав которых входят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карточка 11"/>
          <p:cNvSpPr/>
          <p:nvPr/>
        </p:nvSpPr>
        <p:spPr>
          <a:xfrm>
            <a:off x="5929322" y="3286124"/>
            <a:ext cx="2357454" cy="714380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Субвенции, выделяемые из бюджета Санкт-Петербурга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2483768" y="2240868"/>
            <a:ext cx="2304256" cy="738664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с одним вырезанным углом 25"/>
          <p:cNvSpPr/>
          <p:nvPr/>
        </p:nvSpPr>
        <p:spPr>
          <a:xfrm>
            <a:off x="1403648" y="3140968"/>
            <a:ext cx="1440160" cy="648072"/>
          </a:xfrm>
          <a:prstGeom prst="snip1Rect">
            <a:avLst>
              <a:gd name="adj" fmla="val 2789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</a:p>
        </p:txBody>
      </p:sp>
      <p:sp>
        <p:nvSpPr>
          <p:cNvPr id="33" name="Блок-схема: карточка 32"/>
          <p:cNvSpPr/>
          <p:nvPr/>
        </p:nvSpPr>
        <p:spPr>
          <a:xfrm>
            <a:off x="3419872" y="3140968"/>
            <a:ext cx="1440160" cy="648072"/>
          </a:xfrm>
          <a:prstGeom prst="flowChartPunchedCa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929322" y="4286256"/>
            <a:ext cx="2357454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Дотации бюджетам бюджетной системы Российской Федерации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2857520"/>
          </a:xfrm>
        </p:spPr>
        <p:txBody>
          <a:bodyPr>
            <a:normAutofit lnSpcReduction="10000"/>
          </a:bodyPr>
          <a:lstStyle/>
          <a:p>
            <a:pPr marL="0" indent="447675" algn="just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itchFamily="18" charset="0"/>
              </a:rPr>
              <a:t>Так приложением к проекту Закона Санкт-Петербурга «О бюджете Санкт-Петербурга на 2021 год и на плановый период 2022 и 2023 годов» в бюджет муниципального округа на 2021 год определен перечень источников доходов бюджетов внутригородских муниципальных образований Санкт-Петербурга и нормативы отчислений доходов в бюджеты внутригородских муниципальных образований Санкт-Петербурга:</a:t>
            </a:r>
          </a:p>
          <a:p>
            <a:pPr marL="0" lvl="0" indent="266700" algn="ctr">
              <a:buNone/>
            </a:pP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1.     Налоговые доходы</a:t>
            </a:r>
          </a:p>
          <a:p>
            <a:pPr marL="0" lvl="1" indent="447675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1.1.	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227,227.1 и 228 Налогового кодекса Российской Федерации, по нормативам отчислений от сумм, подлежащих зачислению в бюджет Санкт-Петербурга по соответствующему муниципальному образованию:</a:t>
            </a: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4137075457"/>
              </p:ext>
            </p:extLst>
          </p:nvPr>
        </p:nvGraphicFramePr>
        <p:xfrm>
          <a:off x="1643042" y="3643314"/>
          <a:ext cx="711996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980728"/>
            <a:ext cx="7429552" cy="38884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2.     Неналоговые доходы</a:t>
            </a:r>
          </a:p>
          <a:p>
            <a:pPr marL="0" indent="26670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447675" algn="just" fontAlgn="base">
              <a:spcAft>
                <a:spcPct val="0"/>
              </a:spcAft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2.1.	Доходы от оказания платных услуг получателями средств бюджетов муниципальных образований и компенсации затрат бюджетов муниципальных образований, в том числе средства, составляющие восстановительную стоимость зеленых насаждений общего пользования местного значения и подлежащие зачислению в бюджеты внутригородских муниципальных образований Санкт- Петербурга в соответствии с законодательством Санкт-Петербурга.</a:t>
            </a:r>
          </a:p>
          <a:p>
            <a:pPr marL="0" indent="447675" algn="just" fontAlgn="base">
              <a:spcAft>
                <a:spcPct val="0"/>
              </a:spcAft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2.2.	Штрафы, неустойки, пени, которые должны быть уплачены юридическим или физическим лицом в соответствии с законом или договором в случае неисполнения или ненадлежащего исполнения обязательств перед муниципальным органом , муниципальным казенным учреждением муниципального образования.</a:t>
            </a:r>
          </a:p>
          <a:p>
            <a:pPr marL="0" indent="447675" algn="just" fontAlgn="base">
              <a:spcAft>
                <a:spcPct val="0"/>
              </a:spcAft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2.3.	Платежи, взимаемые органами местного самоуправления (организациями) за выполнение определенных функций.</a:t>
            </a:r>
          </a:p>
        </p:txBody>
      </p:sp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1259632" y="4797152"/>
            <a:ext cx="7488832" cy="100013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447675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2.4.	Денежные взыскания (штрафы) за нарушение законодательства Санкт-Петербурга, поступающие в счет погашения задолженности, образовавшейся до 1 января 2020 года, подлежащие зачислению в бюджеты муниципальных образований по нормативам , действующим до 1 января 2020 года:</a:t>
            </a:r>
          </a:p>
          <a:p>
            <a:pPr marL="0" marR="0" lvl="0" indent="2667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000108"/>
            <a:ext cx="7498080" cy="571504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</a:rPr>
              <a:t>Содержание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714488"/>
            <a:ext cx="7715304" cy="48577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tabLst>
                <a:tab pos="700087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Вводная часть. Что такое бюджет?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Глоссарий (основные понятия и термины). </a:t>
            </a: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Границы МО Пулковский меридиан. 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Адреса домов, расположенных на территории МО Пулковский меридиан, схема МО на карте города.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Контактная информация. 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Основные показатели социально-экономического развития. Сведения о значениях основных показателей социально-экономического развития.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Основные направления бюджетной и налоговой политики МО Пулковский меридиан на 20</a:t>
            </a:r>
            <a:r>
              <a:rPr lang="en-US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2</a:t>
            </a: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1 год.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85852" y="1142984"/>
            <a:ext cx="76896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447675" algn="just">
              <a:spcBef>
                <a:spcPts val="600"/>
              </a:spcBef>
              <a:buSzPct val="80000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2.5.	Прочие неналоговые доходы, зачисляемые в бюджеты муниципальных образований.</a:t>
            </a:r>
          </a:p>
          <a:p>
            <a:pPr lvl="0" algn="ctr">
              <a:buNone/>
            </a:pP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3.     Безвозмездные поступления: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447675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3.1.	Безвозмездные поступления из бюджета Санкт-Петербурга:</a:t>
            </a:r>
          </a:p>
          <a:p>
            <a:pPr indent="44767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дотации бюджетам внутригородских муниципальных образований городов   	федерального значения на выравнивание бюджетной обеспеченности из 	бюджета субъекта Российской Федерации.</a:t>
            </a:r>
          </a:p>
          <a:p>
            <a:pPr indent="44767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дотации бюджетам внутригородских муниципальных образований городов 	федерального значения на поддержку мер по обеспечению сбалансированности 	бюджетов.</a:t>
            </a:r>
          </a:p>
          <a:p>
            <a:pPr marL="44767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субсидии, предоставляемые бюджетам муниципальных образований в случаях и 	в порядке, установленных законами Санкт-Петербурга.</a:t>
            </a:r>
          </a:p>
          <a:p>
            <a:pPr marL="447675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субвенции, предоставляемые бюджетам муниципальных образований в случаях 	и в порядке, установленных законами Санкт-Петербурга.</a:t>
            </a:r>
          </a:p>
        </p:txBody>
      </p:sp>
      <p:pic>
        <p:nvPicPr>
          <p:cNvPr id="2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357298"/>
            <a:ext cx="7719274" cy="4375958"/>
          </a:xfrm>
        </p:spPr>
        <p:txBody>
          <a:bodyPr>
            <a:normAutofit/>
          </a:bodyPr>
          <a:lstStyle/>
          <a:p>
            <a:pPr marL="0" indent="447675" algn="just">
              <a:lnSpc>
                <a:spcPct val="120000"/>
              </a:lnSpc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Расчет субвенций осуществляется Местной администрацией муниципального округа, в соответствии с методикой, определенной статьей 8 Закона Санкт-Петербурга от 31.10.2007 № 536-109 «О наделении органов местного самоуправления в Санкт-Петербурге отдельными государственными полномочиями Санкт-Петербурга по организации и осуществлению деятельности по опеке и попечительству, назначению и выплате денежных средств на содержание детей, находящихся под опекой (попечительством), и денежных средств на содержание детей, переданных на воспитание в приемные семьи, в Санкт-Петербурге» (с изменениями на 21 декабря 2020 года), на основании качественных (размер расчетной единицы, размер пособия на содержание ребенка в семье опекуна и приемной семье, размер вознаграждения приемных родителей) и количественных (численность опекаемых, численность муниципальных служащих, исполняющих переданные государственные полномочия и т.п.) показателей на 2021 – 2023 годы и представлен в приложении к проекту Закона Санкт-Петербурга «О бюджете Санкт-Петербурга на 2021 год и на плановый период 2022 и 2023 годов», проверяется Комитетом по социальной политике Санкт-Петербурга, который является главным распорядителем средств субвенций.</a:t>
            </a:r>
          </a:p>
        </p:txBody>
      </p:sp>
      <p:pic>
        <p:nvPicPr>
          <p:cNvPr id="6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12823"/>
            <a:ext cx="7719274" cy="436808"/>
          </a:xfrm>
        </p:spPr>
        <p:txBody>
          <a:bodyPr>
            <a:normAutofit fontScale="77500" lnSpcReduction="20000"/>
          </a:bodyPr>
          <a:lstStyle/>
          <a:p>
            <a:pPr marL="0" indent="266700" algn="just">
              <a:lnSpc>
                <a:spcPct val="120000"/>
              </a:lnSpc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                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Объем средств указанных субвенций составляет: 	    (тыс. руб.)</a:t>
            </a:r>
          </a:p>
          <a:p>
            <a:pPr marL="0" lvl="8" indent="266700"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843808" y="4726024"/>
            <a:ext cx="4896544" cy="1728192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Субвенции бюджетам </a:t>
            </a:r>
            <a:r>
              <a:rPr lang="ru-RU" sz="1100" dirty="0" smtClean="0">
                <a:latin typeface="Times New Roman"/>
                <a:ea typeface="Times New Roman"/>
              </a:rPr>
              <a:t>внутригородских муниципальных </a:t>
            </a:r>
            <a:r>
              <a:rPr lang="ru-RU" sz="1100" dirty="0">
                <a:latin typeface="Times New Roman"/>
                <a:ea typeface="Times New Roman"/>
              </a:rPr>
              <a:t>образований </a:t>
            </a:r>
            <a:r>
              <a:rPr lang="ru-RU" sz="1100" dirty="0" smtClean="0">
                <a:latin typeface="Times New Roman"/>
                <a:ea typeface="Times New Roman"/>
              </a:rPr>
              <a:t>Санкт-Петербурга на </a:t>
            </a:r>
            <a:r>
              <a:rPr lang="ru-RU" sz="1100" dirty="0">
                <a:latin typeface="Times New Roman"/>
                <a:ea typeface="Times New Roman"/>
              </a:rPr>
              <a:t>исполнение </a:t>
            </a:r>
            <a:r>
              <a:rPr lang="ru-RU" sz="1100" dirty="0" smtClean="0">
                <a:latin typeface="Times New Roman"/>
                <a:ea typeface="Times New Roman"/>
              </a:rPr>
              <a:t>органами местного самоуправления в Санкт-Петербурге отдельных государственных </a:t>
            </a:r>
            <a:r>
              <a:rPr lang="ru-RU" sz="1100" dirty="0">
                <a:latin typeface="Times New Roman"/>
                <a:ea typeface="Times New Roman"/>
              </a:rPr>
              <a:t>полномочий </a:t>
            </a:r>
            <a:r>
              <a:rPr lang="ru-RU" sz="1100" dirty="0" smtClean="0">
                <a:latin typeface="Times New Roman"/>
                <a:ea typeface="Times New Roman"/>
              </a:rPr>
              <a:t>Санкт-Петербурга по </a:t>
            </a:r>
            <a:r>
              <a:rPr lang="ru-RU" sz="1100" dirty="0">
                <a:latin typeface="Times New Roman"/>
                <a:ea typeface="Times New Roman"/>
              </a:rPr>
              <a:t>выплате денежных средств на содержание </a:t>
            </a:r>
            <a:r>
              <a:rPr lang="ru-RU" sz="1100" dirty="0" smtClean="0">
                <a:latin typeface="Times New Roman"/>
                <a:ea typeface="Times New Roman"/>
              </a:rPr>
              <a:t>детей, находящихся под опекой или попечительством, и денежных средств на содержание детей, переданных а воспитание в приемные семьи, в Санкт-Петербурге</a:t>
            </a:r>
            <a:endParaRPr lang="ru-RU" sz="1100" dirty="0">
              <a:latin typeface="Times New Roman"/>
              <a:ea typeface="Times New Roman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259632" y="1406458"/>
            <a:ext cx="3312368" cy="1728192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/>
                <a:ea typeface="Times New Roman"/>
              </a:rPr>
              <a:t>Субвенции бюджетам </a:t>
            </a:r>
            <a:r>
              <a:rPr lang="ru-RU" sz="1100" dirty="0" smtClean="0">
                <a:latin typeface="Times New Roman"/>
                <a:ea typeface="Times New Roman"/>
              </a:rPr>
              <a:t> внутригородских муниципальных </a:t>
            </a:r>
            <a:r>
              <a:rPr lang="ru-RU" sz="1100" dirty="0">
                <a:latin typeface="Times New Roman"/>
                <a:ea typeface="Times New Roman"/>
              </a:rPr>
              <a:t>образований </a:t>
            </a:r>
            <a:r>
              <a:rPr lang="ru-RU" sz="1100" dirty="0" smtClean="0">
                <a:latin typeface="Times New Roman"/>
                <a:ea typeface="Times New Roman"/>
              </a:rPr>
              <a:t>Санкт-Петербурга на исполнение органами местного самоуправления в Санкт-Петербурге отдельных государственных полномочий Санкт-Петербурга </a:t>
            </a:r>
            <a:r>
              <a:rPr lang="ru-RU" sz="1100" dirty="0">
                <a:latin typeface="Times New Roman"/>
                <a:ea typeface="Times New Roman"/>
              </a:rPr>
              <a:t>по организации и осуществлению деятельности по опеке и </a:t>
            </a:r>
            <a:r>
              <a:rPr lang="ru-RU" sz="1100" dirty="0" smtClean="0">
                <a:latin typeface="Times New Roman"/>
                <a:ea typeface="Times New Roman"/>
              </a:rPr>
              <a:t>попечительству</a:t>
            </a:r>
            <a:endParaRPr lang="ru-RU" sz="1100" dirty="0">
              <a:latin typeface="Times New Roman"/>
              <a:ea typeface="Times New Roman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940152" y="1400521"/>
            <a:ext cx="3024336" cy="1728192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Субвенции бюджетам муниципальных образований </a:t>
            </a:r>
            <a:r>
              <a:rPr lang="ru-RU" sz="1100" dirty="0" smtClean="0">
                <a:latin typeface="Times New Roman"/>
                <a:ea typeface="Times New Roman"/>
              </a:rPr>
              <a:t>Санкт-Петербурга на исполнение органами местного самоуправления в Санкт-Петербурге отдельных  государственных </a:t>
            </a:r>
            <a:r>
              <a:rPr lang="ru-RU" sz="1100" dirty="0">
                <a:latin typeface="Times New Roman"/>
                <a:ea typeface="Times New Roman"/>
              </a:rPr>
              <a:t>полномочия </a:t>
            </a:r>
            <a:r>
              <a:rPr lang="ru-RU" sz="1100" dirty="0" smtClean="0">
                <a:latin typeface="Times New Roman"/>
                <a:ea typeface="Times New Roman"/>
              </a:rPr>
              <a:t>Санкт-Петербурга по </a:t>
            </a:r>
            <a:r>
              <a:rPr lang="ru-RU" sz="1100" dirty="0">
                <a:latin typeface="Times New Roman"/>
                <a:ea typeface="Times New Roman"/>
              </a:rPr>
              <a:t>выплате </a:t>
            </a:r>
            <a:r>
              <a:rPr lang="ru-RU" sz="1100" dirty="0" smtClean="0">
                <a:latin typeface="Times New Roman"/>
                <a:ea typeface="Times New Roman"/>
              </a:rPr>
              <a:t>вознаграждения </a:t>
            </a:r>
            <a:r>
              <a:rPr lang="ru-RU" sz="1100" dirty="0">
                <a:latin typeface="Times New Roman"/>
                <a:ea typeface="Times New Roman"/>
              </a:rPr>
              <a:t>приемным родителям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79027" y="3359313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 –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2 922,6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62997" y="2947328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8 785,9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58556" y="4158344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3 163,5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41591" y="3732714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9 137,0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703968" y="339274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3 042,0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04527" y="295176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9 502,7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416381" y="337435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5 330,2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766350" y="337435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5 765,0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111500" y="4159342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5 543,2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7596336" y="3284794"/>
            <a:ext cx="0" cy="746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2555776" y="3269750"/>
            <a:ext cx="0" cy="746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8190131" y="3044158"/>
            <a:ext cx="147270" cy="272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H="1">
            <a:off x="6824442" y="3086928"/>
            <a:ext cx="216024" cy="23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>
            <a:off x="1681242" y="3086928"/>
            <a:ext cx="216024" cy="23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3254512" y="3073743"/>
            <a:ext cx="147270" cy="272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V="1">
            <a:off x="5717115" y="3552836"/>
            <a:ext cx="144016" cy="121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flipH="1" flipV="1">
            <a:off x="4236552" y="3533922"/>
            <a:ext cx="242012" cy="121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V="1">
            <a:off x="5068540" y="4337291"/>
            <a:ext cx="1" cy="352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877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908720"/>
            <a:ext cx="7749504" cy="2736304"/>
          </a:xfrm>
        </p:spPr>
        <p:txBody>
          <a:bodyPr>
            <a:normAutofit fontScale="70000" lnSpcReduction="20000"/>
          </a:bodyPr>
          <a:lstStyle/>
          <a:p>
            <a:pPr marL="0" indent="447675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Расчет по субвенции осуществлен в соответствии с методикой, определенной статьей 6 Закона Санкт-Петербурга от 07.02.2008 № 3-6 «О наделении органов местного самоуправления в Санкт-Петербурге отдельным государственным полномочием Санкт-Петербурга по определению должностных лиц местного самоуправления, уполномоченных составлять протоколы об административных правонарушениях, и составлению протоколов об административных правонарушениях» (с изменениями на 21 декабря 2020 года) и представлен в приложении к проекту Закона Санкт-Петербурга «О бюджете Санкт-Петербурга на 2021 год и на плановый период 2022 и 2023 годов».</a:t>
            </a:r>
          </a:p>
          <a:p>
            <a:pPr marL="0" indent="26670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670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Объем средств указанных субвенций составляет:</a:t>
            </a:r>
          </a:p>
          <a:p>
            <a:pPr marL="0" indent="266700"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6700"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Субвенции бюджетам муниципальных образований на исполнение государственного полномочия по составлению протоколов об административных правонарушениях</a:t>
            </a:r>
            <a:endParaRPr lang="ru-RU" sz="1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214414" y="5229200"/>
            <a:ext cx="7783832" cy="1296144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3.2.     Прочие безвозмездные поступления, зачисляемые в бюджеты муниципальных образований.</a:t>
            </a:r>
          </a:p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Таким образом, доходы в проекте бюджета на 2021 год предусмотрены в размере 103 338,0 тысяч рублей, в том числе налоговые доходы – в размере 15 600,0 тысяч рублей, безвозмездные поступления – в размере 87 738,0 тысяч рублей.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3992411995"/>
              </p:ext>
            </p:extLst>
          </p:nvPr>
        </p:nvGraphicFramePr>
        <p:xfrm>
          <a:off x="2357422" y="3643314"/>
          <a:ext cx="5786478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53578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Расходы проекта бюджета</a:t>
            </a:r>
          </a:p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расходов проекта бюджета МО Пулковский меридиан осуществляется в соответствии с расходными обязательствами, вытекающие из полномочий по решению вопросов местного значения отнесенных к ведению муниципальных образований Законом Санкт-Петербурга от 23.09.2009 № 420-79 «Об организации местного самоуправления в Санкт-Петербурге», предусмотренных Уставом МО Пулковский меридиан. Перечень расходных обязательств определен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приложением к проекту Закона Санкт-Петербурга «О бюджете Санкт-Петербурга на 2021 год и на плановый период 2022 и 2023 годов».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6700"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Формирование расходов проекта бюджета на 2021 год осуществляется в том числе с учетом: </a:t>
            </a:r>
          </a:p>
          <a:p>
            <a:pPr marL="447675" indent="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размера расчетной единицы, применяемой для исчисления должностных окладов лиц муниципальных служащих: </a:t>
            </a:r>
          </a:p>
          <a:p>
            <a:pPr marL="447675" indent="0" algn="just"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2021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1 465,0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marL="447675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прогноза индекса потребительских цен Санкт-Петербурга за период с начала года (в процентах к предыдущему году):</a:t>
            </a:r>
          </a:p>
          <a:p>
            <a:pPr marL="447675" indent="0"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2021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104,3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%;                     на 2022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104,0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%;             на 2023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104,0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 marL="447675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размера денежных выплат на содержание детей, находящихся под опекой или попечительством, и детей, переданных на воспитание в приёмные семьи: </a:t>
            </a:r>
          </a:p>
          <a:p>
            <a:pPr marL="447675" indent="0"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2021 год –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13 312,0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руб.;           на 2022 год –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13 844,0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руб.;          на 2023 год –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14 398,0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marL="0" indent="26670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714380"/>
          </a:xfrm>
        </p:spPr>
        <p:txBody>
          <a:bodyPr>
            <a:normAutofit/>
          </a:bodyPr>
          <a:lstStyle/>
          <a:p>
            <a:pPr marL="447675" indent="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размера вознаграждения приёмным родителям:</a:t>
            </a:r>
          </a:p>
          <a:p>
            <a:pPr marL="0" indent="266700" algn="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(рубли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26670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9641377"/>
              </p:ext>
            </p:extLst>
          </p:nvPr>
        </p:nvGraphicFramePr>
        <p:xfrm>
          <a:off x="1285852" y="1571612"/>
          <a:ext cx="7643867" cy="2831540"/>
        </p:xfrm>
        <a:graphic>
          <a:graphicData uri="http://schemas.openxmlformats.org/drawingml/2006/table">
            <a:tbl>
              <a:tblPr/>
              <a:tblGrid>
                <a:gridCol w="42092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46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46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54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Количество приёмных детей в семье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1 ребенком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12 481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12 980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13 499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2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18 722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19 470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20 249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3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24 962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25 960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26 998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4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31 203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32 450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33 748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5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37 443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38 940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40 497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6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43 684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45 430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47 247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7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49 924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51 920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53 996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8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56 165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58 410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60 746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05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Размер доплаты на детей до 3-х лет, с отклонениями в развитии и детей-инвалидов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6 241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</a:t>
                      </a: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490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6 750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1214414" y="4500570"/>
            <a:ext cx="7786742" cy="150019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447675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Проектом решения о бюджете муниципального округа на 2021 год расходы утверждаются в следующих разрезах:</a:t>
            </a:r>
          </a:p>
          <a:p>
            <a:pPr marL="447675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по ведомственной структуре расходов бюджета;</a:t>
            </a:r>
          </a:p>
          <a:p>
            <a:pPr marL="447675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по распределению бюджетных ассигнований по разделам, подразделам, целевым статьям, группам видов расходов бюджета.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1214414" y="857232"/>
            <a:ext cx="7786742" cy="185738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44767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Проект бюджета на 2021 год составлен с учетом того, что муниципальный округ не планирует предоставлять межбюджетные трансферты, не планирует производить муниципальные заимствования, не планирует предоставлять муниципальные гарантии, не планирует предоставлять бюджетные кредиты. Обязательств по уплате муниципального долга у муниципального округа не имеется, сектор муниципальной экономики отсутствует. </a:t>
            </a:r>
          </a:p>
          <a:p>
            <a:pPr indent="266700" algn="just"/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 algn="ctr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Главными распорядителями средств проекта бюджета на 2021 год являются:</a:t>
            </a:r>
          </a:p>
          <a:p>
            <a:pPr indent="266700"/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R="0" lvl="0" indent="266700" defTabSz="9144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ловина рамки 7"/>
          <p:cNvSpPr/>
          <p:nvPr/>
        </p:nvSpPr>
        <p:spPr>
          <a:xfrm>
            <a:off x="2000232" y="2643182"/>
            <a:ext cx="357190" cy="928694"/>
          </a:xfrm>
          <a:prstGeom prst="halfFram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>
            <a:off x="5572132" y="2643182"/>
            <a:ext cx="357190" cy="1000132"/>
          </a:xfrm>
          <a:prstGeom prst="halfFram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14546" y="2714620"/>
            <a:ext cx="3214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 Совет муниципального округа </a:t>
            </a:r>
            <a:r>
              <a:rPr lang="ru-RU" sz="16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меридиан (917)</a:t>
            </a:r>
            <a:endParaRPr lang="ru-RU" sz="1600" i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2714620"/>
            <a:ext cx="3214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Местная администрация муниципального округа </a:t>
            </a:r>
            <a:r>
              <a:rPr lang="ru-RU" sz="16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меридиан  (947)</a:t>
            </a:r>
            <a:endParaRPr lang="ru-RU" sz="1600" i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3571876"/>
            <a:ext cx="7429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Расходы в проекте бюджета на 2021 год предусмотрены в размере 123 156,2 тысяч рублей.</a:t>
            </a:r>
          </a:p>
          <a:p>
            <a:pPr indent="447675"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Наиболее значимые объёмы ассигнований на 2021 год предусмотрены по следующим отраслям:</a:t>
            </a:r>
          </a:p>
        </p:txBody>
      </p:sp>
      <p:pic>
        <p:nvPicPr>
          <p:cNvPr id="14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xmlns="" val="1032873749"/>
              </p:ext>
            </p:extLst>
          </p:nvPr>
        </p:nvGraphicFramePr>
        <p:xfrm>
          <a:off x="1285852" y="4286256"/>
          <a:ext cx="767863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1214414" y="1142984"/>
            <a:ext cx="7786742" cy="4786346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Таким образом, наиболее значимыми ассигнованиями проекта бюджета на 2021 год являются ассигнования на реализацию мероприятий по благоустройству территории муниципального образования.</a:t>
            </a:r>
          </a:p>
          <a:p>
            <a:pPr indent="447675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 для жителей МО Пулковский меридиан в 2021 году будут проводиться на основании муниципальных программ.</a:t>
            </a:r>
          </a:p>
          <a:p>
            <a:pPr indent="447675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расходы проекта бюджета на 2021 год включены публичные нормативные обязательства, в сумме  9 997,1 тыс. руб. </a:t>
            </a:r>
          </a:p>
          <a:p>
            <a:pPr marL="2667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R="0" lvl="0" indent="266700" defTabSz="9144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1214414" y="2214554"/>
            <a:ext cx="7786689" cy="157162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42852"/>
            <a:ext cx="7572428" cy="10001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42976" y="1823861"/>
            <a:ext cx="7710482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49263" eaLnBrk="0" hangingPunct="0">
              <a:defRPr/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Бюджет</a:t>
            </a:r>
            <a:r>
              <a:rPr lang="ru-RU" sz="2200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–</a:t>
            </a:r>
            <a:r>
              <a:rPr lang="ru-RU" sz="22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денежные средства, предназначенные для финансирования функций местного самоуправления. </a:t>
            </a:r>
          </a:p>
          <a:p>
            <a:pPr indent="449263" algn="just" eaLnBrk="0" hangingPunct="0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 муниципального округа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меридиан) представляет собой главный финансовый документ, утверждаемый Решением Муниципального Совета 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бюджета МО Пулковский меридиан на 20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 год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осуществлялось в соответствии 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вопросами местного значения, определенными законом Санкт-Петербурга «Об организации местного самоуправления в Санкт-Петербурге», задачами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поставленными в послании Президента  Российской Федерации, п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рогнозом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социально-экономического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 же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муниципальными про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грам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ами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Планирование бюджета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 Пулковский меридиан на 20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 год осуществлялось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соответствии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Бюджетным Кодексом Российской Федерации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БК РФ) и Положением о бюджетном процессе.</a:t>
            </a:r>
          </a:p>
          <a:p>
            <a:pPr indent="449263"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так же некоторые пояснения по другим терминам:</a:t>
            </a:r>
          </a:p>
          <a:p>
            <a:pPr indent="449263"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87824" y="1052736"/>
            <a:ext cx="37123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Вводная часть.</a:t>
            </a: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200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Что такое бюджет?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31640" y="980728"/>
            <a:ext cx="7498080" cy="576064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</a:rPr>
              <a:t>Глоссарий (</a:t>
            </a:r>
            <a:r>
              <a:rPr lang="ru-RU" sz="2200" i="1" dirty="0" smtClean="0">
                <a:solidFill>
                  <a:srgbClr val="0000FF"/>
                </a:solidFill>
              </a:rPr>
              <a:t>основные понятия и термины</a:t>
            </a:r>
            <a:r>
              <a:rPr lang="ru-RU" sz="2200" dirty="0" smtClean="0">
                <a:solidFill>
                  <a:srgbClr val="0000FF"/>
                </a:solidFill>
              </a:rPr>
              <a:t>)</a:t>
            </a:r>
            <a:endParaRPr lang="ru-RU" sz="2200" dirty="0">
              <a:solidFill>
                <a:srgbClr val="0000FF"/>
              </a:solidFill>
            </a:endParaRP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15616" y="1572104"/>
            <a:ext cx="771048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49263" algn="just" eaLnBrk="0" hangingPunct="0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статье 6 Бюджетного кодекса Российской Федерации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БК РФ) утверждены основные понятия и термины, используемые участниками бюджетного процесса:</a:t>
            </a:r>
          </a:p>
          <a:p>
            <a:pPr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доходы бюджета </a:t>
            </a:r>
            <a:r>
              <a:rPr lang="ru-RU" sz="1400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–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поступающие в бюджет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расходы бюджета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дефицит бюджета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доходами;</a:t>
            </a:r>
          </a:p>
          <a:p>
            <a:pPr>
              <a:tabLst>
                <a:tab pos="447675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профицит бюджета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превышение доходов бюджета над его расходами;</a:t>
            </a:r>
          </a:p>
          <a:p>
            <a:pPr>
              <a:tabLst>
                <a:tab pos="447675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межбюджетные трансферты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Федерации.»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928670"/>
            <a:ext cx="7858180" cy="542928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Границы муниципального округа </a:t>
            </a:r>
            <a:r>
              <a:rPr lang="ru-RU" sz="8800" dirty="0" err="1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Пулковский</a:t>
            </a:r>
            <a:r>
              <a:rPr lang="ru-RU" sz="88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меридиан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(ст. 2 Устава муниципального образования мо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меридиан)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85725"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Кузнецовской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 по оси Московского проспекта, далее по оси восточной проезжей части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 до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Внуковской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улицы, далее на юг по восточной стороне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шоссе, включая в границы муниципального округа N 47 транспортную развязку, а также жилой микрорайон восточнее дороги и памятник Зеленого пояса Славы "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рубеж". Далее граница идет на юго-запад по восточной стороне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 и на северо-запад по южной стороне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Волхонского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 до западной границы отвода Южного кладбища, далее поворачивает на северо-восток и проходит по западной границе отвода Южного кладбища, затем проходит по землям сельскохозяйственного предприятия "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Шушары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" и доходит до Нагорного канала, пересекает его, идет на северо-восток, север, северо-запад, юго-запад и юг по границам земельного участка авиапредприятия "Пулково" до Нагорного канала, далее на запад по оси Нагорного канала до западной границы земельного участка авиапредприятия "Пулково". </a:t>
            </a:r>
          </a:p>
          <a:p>
            <a:pPr marL="85725"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Далее граница идет по западной границе земельного участка авиапредприятия "Пулково" до Лиговского канала, далее на северо-восток по оси Лиговского канала до пересечения с северо-восточной стороной полосы отвода Варшавского направления железной дороги, далее по северо-восточной стороне полосы отвода Варшавского направления железной дороги до 6-го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проезда, далее по оси 6-го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 до 5-го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проезда, далее по оси 5-го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 до улицы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Галстяна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далее по оси улицы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Галстяна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до Варшавской улицы, далее по оси Варшавской улицы до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Кузнецовской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улицы, далее по оси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Кузнецовской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 до Московского проспекта.</a:t>
            </a:r>
          </a:p>
          <a:p>
            <a:pPr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642942"/>
          </a:xfrm>
          <a:prstGeom prst="rect">
            <a:avLst/>
          </a:prstGeom>
          <a:noFill/>
        </p:spPr>
      </p:pic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857232"/>
            <a:ext cx="4630111" cy="5572164"/>
          </a:xfrm>
        </p:spPr>
        <p:txBody>
          <a:bodyPr>
            <a:normAutofit fontScale="25000" lnSpcReduction="20000"/>
          </a:bodyPr>
          <a:lstStyle/>
          <a:p>
            <a:pPr marL="85725" indent="0" algn="ctr">
              <a:buNone/>
            </a:pP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Адреса домов, расположенных на территории муниципального округа </a:t>
            </a:r>
            <a:r>
              <a:rPr lang="ru-RU" sz="5600" dirty="0" err="1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Пулковский</a:t>
            </a: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меридиан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Алтайская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4, 8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Бассейная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12, 14, 16, 27, 29, 31, 33, 37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Варшавская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48, 50, 52, 54, 58, 60, 94, 96, 98, 104, 108, 110, 112, 114, 116, 118, 120, 122, 124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Вертолетная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7, 9, 11, 13, 13-2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9, 9-1, 9-2, 11, 11-1, 11-2, 13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Галстяна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Киевское шоссе: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25-1,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25-2</a:t>
            </a:r>
            <a:endParaRPr lang="ru-RU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13, 15, 17, 19, 21, 23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Краснопутиловская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98, 100, 104, 106, 108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Ленинский пр.: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159, 161, 161-2, 161-4, 176, 178, 178-2, 178-3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155, 157, 157А, 159, 161, 163, 163-2, 165, 167, 171, 173, 175, 177, 179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183-185,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189, 191, 193, 195, 197, 199, 201, 205, 207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Пилотов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15-1, 15-2, 16-1, 16-2, 17, 18, 18-1, 18-2, 18-3, 18-4, 19, 20, 21, 23, 24, 25, 26-1, 26-2, 28-1, 28-2, 28-3,30-1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Победы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3, 4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5,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6, 7, 8, 9, 10, 11, 12, 13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Пулковское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5-1, 5-2, 5-4, 7-2, 9-1, 9-2, 9-4, 11-2, 13-1, 13-2, 13-4, 13-5, 15-2, 15-3, 65-1, 65-2, 65-3, 65-4, 65-5, 65-6, 65-7, 65-8, 65-9, 65-10, 65-11,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71-2, 71-3, 71-4, 78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80, 84, 86, 89, 91, 95, 97, 99, 105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Фрунзе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1, 2, 3, 4, 5, 6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пл. Чернышевского: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2, 3, 5, 6, 7, 8, 9, 10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Штурманская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16, 16-2, 18, 22-1, 22-2, 26, 26-1, 26-2, 28, 28-1, 28-2, 28-3, 30, 30-1, 34, 36, 42-1, 42-2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Предпортовый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 4-1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6-2, 8-1, 8-4, 8-5, 10-1, 10-2, 12-1, 12-2, 12-3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0964" name="Picture 4" descr="M:\кар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500174"/>
            <a:ext cx="3051823" cy="4786346"/>
          </a:xfrm>
          <a:prstGeom prst="rect">
            <a:avLst/>
          </a:prstGeom>
          <a:noFill/>
        </p:spPr>
      </p:pic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857232"/>
            <a:ext cx="7498080" cy="582912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</a:rPr>
              <a:t>Контактная информация.</a:t>
            </a:r>
            <a:endParaRPr lang="ru-RU" sz="22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1524000"/>
            <a:ext cx="3786214" cy="483395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Муниципальный Совет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196070, Санкт-Петербург, ул. Победы, д. 8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тел.: 373-65-66, 371-92-57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муниципального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Макаров Виктор Алексеевич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Местная администрация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196070, Санкт-Петербург, ул. Победы, д. 8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тел.: 414-00-68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 опеки и попечительства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196245, Санкт-Петербург, ул. Варшавская, д. 124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тел.: 414-00-67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Местной администрации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Чистяков Дмитрий Андреевич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Официальный сайт МО Пулковский меридиан </a:t>
            </a:r>
          </a:p>
          <a:p>
            <a:pPr marL="0" indent="0">
              <a:buNone/>
            </a:pPr>
            <a:r>
              <a:rPr lang="en-US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http://www.mo47.spb.ru/ </a:t>
            </a:r>
            <a:endParaRPr lang="ru-RU" sz="3500" dirty="0" smtClean="0">
              <a:ln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  <a:hlinkClick r:id="rId2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info@mo47.spb.ru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373-65-66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371-92-57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6" y="1524000"/>
            <a:ext cx="3857652" cy="483395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Прием граждан должностными лицами органов местного самоуправления МО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меридиан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Макаров Виктор Алексеевич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Глава муниципального образования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по записи по тел. 371-92-57, 373-65-66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Чистяков Дмитрий Андреевич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Глава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по записи по тел. 414-00-68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Рябинин Вячеслав Иванович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заместитель Главы муниципального образования – председатель финансово-бюджетной комиссии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прием: вторник с 14.00 до 18.00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 373-26-77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Гуляева Ирина Алексеевна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заместитель Главы муниципального образования – председатель комиссии по социальным вопросам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прием: вторник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11.00 до 12.30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 373-97-84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Коренева Наталья Львовна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И.о.начальника отдела опеки и попечительства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Недашковская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Ирина Владимировна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главный специалист сектора опеки и попечительства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прием: понедельник с 15.00 до 18.00, четверг с 10.00 до 12.00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 414-00-67</a:t>
            </a:r>
          </a:p>
          <a:p>
            <a:pPr marL="0" indent="0" algn="ctr">
              <a:buNone/>
            </a:pPr>
            <a:endParaRPr lang="ru-RU" b="1" dirty="0"/>
          </a:p>
        </p:txBody>
      </p:sp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857232"/>
            <a:ext cx="4630111" cy="5572164"/>
          </a:xfrm>
        </p:spPr>
        <p:txBody>
          <a:bodyPr>
            <a:normAutofit fontScale="25000" lnSpcReduction="20000"/>
          </a:bodyPr>
          <a:lstStyle/>
          <a:p>
            <a:pPr marL="85725" indent="0" algn="ctr">
              <a:buNone/>
            </a:pP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Адреса домов, расположенных на территории муниципального округа </a:t>
            </a:r>
            <a:r>
              <a:rPr lang="ru-RU" sz="5600" dirty="0" err="1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Пулковский</a:t>
            </a: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меридиан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Алтайская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4, 8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Бассейная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12, 14, 16, 27, 29, 31, 33, 37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Варшавская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48, 50, 52, 54, 58, 60, 94, 96, 98, 104, 108, 110, 112, 114, 116, 118, 120, 122, 124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Вертолетная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7, 9, 11, 13, 13-2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9, 9-1, 9-2, 11, 11-1, 11-2, 13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Галстяна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Киевское шоссе: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25-1, 25-2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13, 15, 17, 19, 21, 23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Краснопутиловская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98, 100, 104, 106, 108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Ленинский пр.: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159, 161, 161-2, 161-4, 176, 178, 178-2, 178-3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155, 157, 157А, 159, 161, 163, 163-2, 165, 167, 171, 173, 175, 177, 179, 183-185,189, 191, 193, 195, 197, 199, 201, 205, 207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Пилотов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15-1, 15-2, 16-1, 16-2, 17, 18, 18-1, 18-2, 18-3, 18-4, 19, 20, 21, 23, 24, 25, 26-1, 26-2, 28-1, 28-2, 28-3,30-1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Победы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3, 4,5, 6, 7, 8, 9, 10, 11, 12, 13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Пулковское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5-1, 5-2, 5-4, 7-2, 9-1, 9-2, 9-4, 11-2, 13-1, 13-2, 13-4, 13-5, 15-2, 15-3, 65-1, 65-2, 65-3, 65-4, 65-5, 65-6, 65-7, 65-8, 65-9, 65-10, 65-11, 71-2,71-3,71-4,78, 80, 84, 86, 89, 91, 95, 97, 99, 105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Фрунзе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1, 2, 3, 4, 5, 6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пл. Чернышевского: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2, 3, 5, 6, 7, 8, 9, 10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Штурманская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16, 16-2, 18, 22-1, 22-2, 26, 26-1, 26-2, 28, 28-1, 28-2, 28-3, 30, 30-1, 34, 36, 42-1, 42-2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Предпортовый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2,4-1, 6-2, 8-1, 8-4, 8-5, 10-1, 10-2, 12-1, 12-2, 12-3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0964" name="Picture 4" descr="M:\кар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500174"/>
            <a:ext cx="3051823" cy="4786346"/>
          </a:xfrm>
          <a:prstGeom prst="rect">
            <a:avLst/>
          </a:prstGeom>
          <a:noFill/>
        </p:spPr>
      </p:pic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96752"/>
            <a:ext cx="7647836" cy="556684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00FF"/>
                </a:solidFill>
              </a:rPr>
              <a:t>Основные показатели социально-экономического развития. Сведения о значениях основных показателей социально-экономического развития</a:t>
            </a:r>
            <a:br>
              <a:rPr lang="ru-RU" sz="1800" dirty="0" smtClean="0">
                <a:solidFill>
                  <a:srgbClr val="0000FF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7535884"/>
              </p:ext>
            </p:extLst>
          </p:nvPr>
        </p:nvGraphicFramePr>
        <p:xfrm>
          <a:off x="1547664" y="1537222"/>
          <a:ext cx="7344669" cy="4662291"/>
        </p:xfrm>
        <a:graphic>
          <a:graphicData uri="http://schemas.openxmlformats.org/drawingml/2006/table">
            <a:tbl>
              <a:tblPr/>
              <a:tblGrid>
                <a:gridCol w="21660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30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30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30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30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30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30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30952">
                <a:tc rowSpan="2"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отчет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1239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Население</a:t>
                      </a: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799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Численность постоянного населения </a:t>
                      </a: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тыс.чел.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51,0</a:t>
                      </a: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52,0</a:t>
                      </a: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52,0</a:t>
                      </a: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52,0</a:t>
                      </a: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48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органов местного самоуправления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173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замещающих выборные и муниципальные должности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173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занимающих муниципальные должности муниципальной службы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52230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занимающих муниципальные должности муниципальной службы, осуществляющих переданные государственные полномочия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01060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осуществляющих техническое обеспечения работы органов местного самоуправления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5538</TotalTime>
  <Words>2182</Words>
  <Application>Microsoft Office PowerPoint</Application>
  <PresentationFormat>Экран (4:3)</PresentationFormat>
  <Paragraphs>524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Солнцестояние</vt:lpstr>
      <vt:lpstr>БЮДЖЕТ ДЛЯ ГРАЖДАН ВНУТРИГОРОДСКОГО МУНИЦИПАЛЬНОГО ОБРАЗОВАНИЯ САНКТ-ПЕТЕРБУРГА МУНИЦИПАЛЬНЫЙ ОКРУГ  ПУЛКОВСКИЙ МЕРИДИАН  на 2021 год    </vt:lpstr>
      <vt:lpstr>Содержание</vt:lpstr>
      <vt:lpstr>Слайд 3</vt:lpstr>
      <vt:lpstr>Глоссарий (основные понятия и термины)</vt:lpstr>
      <vt:lpstr>Слайд 5</vt:lpstr>
      <vt:lpstr>Слайд 6</vt:lpstr>
      <vt:lpstr>Контактная информация.</vt:lpstr>
      <vt:lpstr>Слайд 8</vt:lpstr>
      <vt:lpstr>Основные показатели социально-экономического развития. Сведения о значениях основных показателей социально-экономического развития   </vt:lpstr>
      <vt:lpstr>ДОХОДНАЯ ЧАСТЬ БЮДЖЕТА Сумма налога, зачисляемая в бюджеты субъектов Российской Федерации – величина непостоянная, так как зависит от нескольких факторов. Например, от количества налогоплательщиков и их добросовестности, от экономических отношений в стране и т.д. </vt:lpstr>
      <vt:lpstr>РАСХОДНАЯ ЧАСТЬ БЮДЖЕТА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</cp:lastModifiedBy>
  <cp:revision>658</cp:revision>
  <dcterms:created xsi:type="dcterms:W3CDTF">2008-11-08T06:46:01Z</dcterms:created>
  <dcterms:modified xsi:type="dcterms:W3CDTF">2022-03-23T13:40:21Z</dcterms:modified>
</cp:coreProperties>
</file>